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5"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95C9B-04C7-4413-8E61-8272B6C4E7E4}" v="69" dt="2025-10-23T21:03:36.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55" d="100"/>
          <a:sy n="155" d="100"/>
        </p:scale>
        <p:origin x="16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435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5901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076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8730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526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5269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92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0634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844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0033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4725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681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0863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556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887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885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4824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11/9/2025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9162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a:t>Midterm Project:</a:t>
            </a:r>
            <a:br>
              <a:rPr lang="en-US" dirty="0"/>
            </a:br>
            <a:r>
              <a:rPr lang="en-US" dirty="0"/>
              <a:t>Class Imbalance Problem</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By: Michael Schmidt</a:t>
            </a:r>
          </a:p>
          <a:p>
            <a:r>
              <a:rPr lang="en-US" dirty="0"/>
              <a:t>A20460468</a:t>
            </a:r>
          </a:p>
          <a:p>
            <a:r>
              <a:rPr lang="en-US" dirty="0"/>
              <a:t>ECE 508-01</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1E92A2-2D71-CB33-FCD6-03A130E91B1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BF4133D-1C09-0223-2147-59E516F24A44}"/>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Resampling </a:t>
            </a:r>
          </a:p>
        </p:txBody>
      </p:sp>
      <p:pic>
        <p:nvPicPr>
          <p:cNvPr id="6" name="Picture 5" descr="A screenshot of a table with numbers&#10;&#10;AI-generated content may be incorrect.">
            <a:extLst>
              <a:ext uri="{FF2B5EF4-FFF2-40B4-BE49-F238E27FC236}">
                <a16:creationId xmlns:a16="http://schemas.microsoft.com/office/drawing/2014/main" id="{9AD026F4-8FFB-FD72-E05A-67C2DF694871}"/>
              </a:ext>
            </a:extLst>
          </p:cNvPr>
          <p:cNvPicPr>
            <a:picLocks noChangeAspect="1"/>
          </p:cNvPicPr>
          <p:nvPr/>
        </p:nvPicPr>
        <p:blipFill>
          <a:blip r:embed="rId2"/>
          <a:stretch>
            <a:fillRect/>
          </a:stretch>
        </p:blipFill>
        <p:spPr>
          <a:xfrm>
            <a:off x="7291244" y="1601390"/>
            <a:ext cx="4410647" cy="2853423"/>
          </a:xfrm>
          <a:prstGeom prst="rect">
            <a:avLst/>
          </a:prstGeom>
        </p:spPr>
      </p:pic>
      <p:pic>
        <p:nvPicPr>
          <p:cNvPr id="9" name="Picture 8" descr="A screenshot of a computer screen&#10;&#10;AI-generated content may be incorrect.">
            <a:extLst>
              <a:ext uri="{FF2B5EF4-FFF2-40B4-BE49-F238E27FC236}">
                <a16:creationId xmlns:a16="http://schemas.microsoft.com/office/drawing/2014/main" id="{13A01F98-8A1F-B4FE-9F91-B48041D29E4D}"/>
              </a:ext>
            </a:extLst>
          </p:cNvPr>
          <p:cNvPicPr>
            <a:picLocks noChangeAspect="1"/>
          </p:cNvPicPr>
          <p:nvPr/>
        </p:nvPicPr>
        <p:blipFill>
          <a:blip r:embed="rId3"/>
          <a:srcRect r="1138" b="252"/>
          <a:stretch>
            <a:fillRect/>
          </a:stretch>
        </p:blipFill>
        <p:spPr>
          <a:xfrm>
            <a:off x="1486499" y="1598818"/>
            <a:ext cx="4416380" cy="2859787"/>
          </a:xfrm>
          <a:prstGeom prst="rect">
            <a:avLst/>
          </a:prstGeom>
        </p:spPr>
      </p:pic>
      <p:sp>
        <p:nvSpPr>
          <p:cNvPr id="11" name="Content Placeholder 2">
            <a:extLst>
              <a:ext uri="{FF2B5EF4-FFF2-40B4-BE49-F238E27FC236}">
                <a16:creationId xmlns:a16="http://schemas.microsoft.com/office/drawing/2014/main" id="{94090463-C097-2669-B07F-C79C713B2CCF}"/>
              </a:ext>
            </a:extLst>
          </p:cNvPr>
          <p:cNvSpPr txBox="1">
            <a:spLocks/>
          </p:cNvSpPr>
          <p:nvPr/>
        </p:nvSpPr>
        <p:spPr>
          <a:xfrm>
            <a:off x="1322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C4CAFD0F-79B0-4137-09D1-470DA16F5DD9}"/>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Class-Balanced Sampling:</a:t>
            </a:r>
          </a:p>
        </p:txBody>
      </p:sp>
      <p:sp>
        <p:nvSpPr>
          <p:cNvPr id="16" name="Content Placeholder 2">
            <a:extLst>
              <a:ext uri="{FF2B5EF4-FFF2-40B4-BE49-F238E27FC236}">
                <a16:creationId xmlns:a16="http://schemas.microsoft.com/office/drawing/2014/main" id="{136F5FA9-C2B3-1732-830A-FE3B70EAF23B}"/>
              </a:ext>
            </a:extLst>
          </p:cNvPr>
          <p:cNvSpPr txBox="1">
            <a:spLocks/>
          </p:cNvSpPr>
          <p:nvPr/>
        </p:nvSpPr>
        <p:spPr>
          <a:xfrm>
            <a:off x="2377821" y="5256610"/>
            <a:ext cx="8231691" cy="153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improved by 0.75%. Recall of tail classes improved, while head classes decreased. Macro-avg increased</a:t>
            </a:r>
          </a:p>
        </p:txBody>
      </p:sp>
      <p:sp>
        <p:nvSpPr>
          <p:cNvPr id="2" name="Rectangle 1">
            <a:extLst>
              <a:ext uri="{FF2B5EF4-FFF2-40B4-BE49-F238E27FC236}">
                <a16:creationId xmlns:a16="http://schemas.microsoft.com/office/drawing/2014/main" id="{0A828F98-DB9E-8F37-38FF-30B07F2624A5}"/>
              </a:ext>
            </a:extLst>
          </p:cNvPr>
          <p:cNvSpPr/>
          <p:nvPr/>
        </p:nvSpPr>
        <p:spPr>
          <a:xfrm>
            <a:off x="9496567" y="359477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 name="Rectangle 3">
            <a:extLst>
              <a:ext uri="{FF2B5EF4-FFF2-40B4-BE49-F238E27FC236}">
                <a16:creationId xmlns:a16="http://schemas.microsoft.com/office/drawing/2014/main" id="{14036D74-C930-4BAE-654A-DEF2422006AF}"/>
              </a:ext>
            </a:extLst>
          </p:cNvPr>
          <p:cNvSpPr/>
          <p:nvPr/>
        </p:nvSpPr>
        <p:spPr>
          <a:xfrm>
            <a:off x="9496567" y="344819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 name="Rectangle 4">
            <a:extLst>
              <a:ext uri="{FF2B5EF4-FFF2-40B4-BE49-F238E27FC236}">
                <a16:creationId xmlns:a16="http://schemas.microsoft.com/office/drawing/2014/main" id="{0B377B25-3D26-DB36-520A-B194C3EDE5E5}"/>
              </a:ext>
            </a:extLst>
          </p:cNvPr>
          <p:cNvSpPr/>
          <p:nvPr/>
        </p:nvSpPr>
        <p:spPr>
          <a:xfrm>
            <a:off x="9496567" y="3301611"/>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E6DCD423-AE04-3964-131A-9CE0686856B6}"/>
              </a:ext>
            </a:extLst>
          </p:cNvPr>
          <p:cNvSpPr/>
          <p:nvPr/>
        </p:nvSpPr>
        <p:spPr>
          <a:xfrm>
            <a:off x="9496567" y="3166800"/>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5AB31413-440C-0CD8-181C-7A8891F412F9}"/>
              </a:ext>
            </a:extLst>
          </p:cNvPr>
          <p:cNvSpPr/>
          <p:nvPr/>
        </p:nvSpPr>
        <p:spPr>
          <a:xfrm>
            <a:off x="9496567" y="301139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a:extLst>
              <a:ext uri="{FF2B5EF4-FFF2-40B4-BE49-F238E27FC236}">
                <a16:creationId xmlns:a16="http://schemas.microsoft.com/office/drawing/2014/main" id="{EB202A24-7E8B-C488-7D47-03797C694FA5}"/>
              </a:ext>
            </a:extLst>
          </p:cNvPr>
          <p:cNvSpPr/>
          <p:nvPr/>
        </p:nvSpPr>
        <p:spPr>
          <a:xfrm>
            <a:off x="9496567" y="2864811"/>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3C341FE7-D779-82EB-CEBA-73418A8A0958}"/>
              </a:ext>
            </a:extLst>
          </p:cNvPr>
          <p:cNvSpPr/>
          <p:nvPr/>
        </p:nvSpPr>
        <p:spPr>
          <a:xfrm>
            <a:off x="9496567" y="2709406"/>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3" name="Rectangle 12">
            <a:extLst>
              <a:ext uri="{FF2B5EF4-FFF2-40B4-BE49-F238E27FC236}">
                <a16:creationId xmlns:a16="http://schemas.microsoft.com/office/drawing/2014/main" id="{F5093B9D-31E3-76EA-60CA-A8D9795ED33D}"/>
              </a:ext>
            </a:extLst>
          </p:cNvPr>
          <p:cNvSpPr/>
          <p:nvPr/>
        </p:nvSpPr>
        <p:spPr>
          <a:xfrm>
            <a:off x="9496567" y="2568299"/>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Rectangle 14">
            <a:extLst>
              <a:ext uri="{FF2B5EF4-FFF2-40B4-BE49-F238E27FC236}">
                <a16:creationId xmlns:a16="http://schemas.microsoft.com/office/drawing/2014/main" id="{C006D9AC-E155-B6B0-080E-8EEC62217818}"/>
              </a:ext>
            </a:extLst>
          </p:cNvPr>
          <p:cNvSpPr/>
          <p:nvPr/>
        </p:nvSpPr>
        <p:spPr>
          <a:xfrm>
            <a:off x="9496567" y="2412894"/>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7" name="Rectangle 16">
            <a:extLst>
              <a:ext uri="{FF2B5EF4-FFF2-40B4-BE49-F238E27FC236}">
                <a16:creationId xmlns:a16="http://schemas.microsoft.com/office/drawing/2014/main" id="{2D033599-6BDE-1DFE-7AF6-66AC6E18E6D3}"/>
              </a:ext>
            </a:extLst>
          </p:cNvPr>
          <p:cNvSpPr/>
          <p:nvPr/>
        </p:nvSpPr>
        <p:spPr>
          <a:xfrm>
            <a:off x="9496567" y="2271837"/>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Tree>
    <p:extLst>
      <p:ext uri="{BB962C8B-B14F-4D97-AF65-F5344CB8AC3E}">
        <p14:creationId xmlns:p14="http://schemas.microsoft.com/office/powerpoint/2010/main" val="380077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BB84DE-A8DB-E7DF-DC8D-4F1E17FCF6D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E1A83E6-F476-434B-DFA1-F2CCE22F795B}"/>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Resampling </a:t>
            </a:r>
          </a:p>
        </p:txBody>
      </p:sp>
      <p:sp>
        <p:nvSpPr>
          <p:cNvPr id="11" name="Content Placeholder 2">
            <a:extLst>
              <a:ext uri="{FF2B5EF4-FFF2-40B4-BE49-F238E27FC236}">
                <a16:creationId xmlns:a16="http://schemas.microsoft.com/office/drawing/2014/main" id="{30686D84-6C5F-8AE2-CAB0-6F011C953212}"/>
              </a:ext>
            </a:extLst>
          </p:cNvPr>
          <p:cNvSpPr txBox="1">
            <a:spLocks/>
          </p:cNvSpPr>
          <p:nvPr/>
        </p:nvSpPr>
        <p:spPr>
          <a:xfrm>
            <a:off x="1724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1188B6D4-7D32-2A57-9005-D00E5531D136}"/>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Class-Balanced Sampling:</a:t>
            </a:r>
          </a:p>
        </p:txBody>
      </p:sp>
      <p:sp>
        <p:nvSpPr>
          <p:cNvPr id="16" name="Content Placeholder 2">
            <a:extLst>
              <a:ext uri="{FF2B5EF4-FFF2-40B4-BE49-F238E27FC236}">
                <a16:creationId xmlns:a16="http://schemas.microsoft.com/office/drawing/2014/main" id="{1E89729F-B88C-7F57-BD3A-E4530C8AEB57}"/>
              </a:ext>
            </a:extLst>
          </p:cNvPr>
          <p:cNvSpPr txBox="1">
            <a:spLocks/>
          </p:cNvSpPr>
          <p:nvPr/>
        </p:nvSpPr>
        <p:spPr>
          <a:xfrm>
            <a:off x="2379171" y="5754541"/>
            <a:ext cx="8231691" cy="72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Slightly less mispredictions in lower half of matrix</a:t>
            </a:r>
          </a:p>
        </p:txBody>
      </p:sp>
      <p:pic>
        <p:nvPicPr>
          <p:cNvPr id="2" name="Picture 1" descr="A blue and white grid with numbers&#10;&#10;AI-generated content may be incorrect.">
            <a:extLst>
              <a:ext uri="{FF2B5EF4-FFF2-40B4-BE49-F238E27FC236}">
                <a16:creationId xmlns:a16="http://schemas.microsoft.com/office/drawing/2014/main" id="{17B33170-A2D9-3935-8C9C-DCD48C48F67B}"/>
              </a:ext>
            </a:extLst>
          </p:cNvPr>
          <p:cNvPicPr>
            <a:picLocks noChangeAspect="1"/>
          </p:cNvPicPr>
          <p:nvPr/>
        </p:nvPicPr>
        <p:blipFill>
          <a:blip r:embed="rId2"/>
          <a:stretch>
            <a:fillRect/>
          </a:stretch>
        </p:blipFill>
        <p:spPr>
          <a:xfrm>
            <a:off x="6870886" y="1500681"/>
            <a:ext cx="4732003" cy="4254501"/>
          </a:xfrm>
          <a:prstGeom prst="rect">
            <a:avLst/>
          </a:prstGeom>
        </p:spPr>
      </p:pic>
      <p:pic>
        <p:nvPicPr>
          <p:cNvPr id="5" name="Picture 4" descr="A blue and white graph&#10;&#10;AI-generated content may be incorrect.">
            <a:extLst>
              <a:ext uri="{FF2B5EF4-FFF2-40B4-BE49-F238E27FC236}">
                <a16:creationId xmlns:a16="http://schemas.microsoft.com/office/drawing/2014/main" id="{8B43C068-DFC2-830F-23FA-A0693F2F094E}"/>
              </a:ext>
            </a:extLst>
          </p:cNvPr>
          <p:cNvPicPr>
            <a:picLocks noChangeAspect="1"/>
          </p:cNvPicPr>
          <p:nvPr/>
        </p:nvPicPr>
        <p:blipFill>
          <a:blip r:embed="rId3"/>
          <a:srcRect t="892" r="-100"/>
          <a:stretch>
            <a:fillRect/>
          </a:stretch>
        </p:blipFill>
        <p:spPr>
          <a:xfrm>
            <a:off x="1566413" y="1516384"/>
            <a:ext cx="4746824" cy="4256330"/>
          </a:xfrm>
          <a:prstGeom prst="rect">
            <a:avLst/>
          </a:prstGeom>
        </p:spPr>
      </p:pic>
      <p:sp>
        <p:nvSpPr>
          <p:cNvPr id="4" name="Oval 3">
            <a:extLst>
              <a:ext uri="{FF2B5EF4-FFF2-40B4-BE49-F238E27FC236}">
                <a16:creationId xmlns:a16="http://schemas.microsoft.com/office/drawing/2014/main" id="{A52B9B5F-0B34-2ECA-F193-D6C5747E5596}"/>
              </a:ext>
            </a:extLst>
          </p:cNvPr>
          <p:cNvSpPr/>
          <p:nvPr/>
        </p:nvSpPr>
        <p:spPr>
          <a:xfrm>
            <a:off x="7040881" y="4157004"/>
            <a:ext cx="1821766" cy="1399718"/>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EFF5E00-C38A-DA2E-C170-5B23A20162B8}"/>
              </a:ext>
            </a:extLst>
          </p:cNvPr>
          <p:cNvSpPr/>
          <p:nvPr/>
        </p:nvSpPr>
        <p:spPr>
          <a:xfrm>
            <a:off x="9643404" y="4157003"/>
            <a:ext cx="1561786" cy="1399718"/>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151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6F4C8-08B1-EE78-7C3A-F4D8925A0E7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91B5735-4C86-AAD7-5C82-37A319446513}"/>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13" name="Content Placeholder 2">
            <a:extLst>
              <a:ext uri="{FF2B5EF4-FFF2-40B4-BE49-F238E27FC236}">
                <a16:creationId xmlns:a16="http://schemas.microsoft.com/office/drawing/2014/main" id="{979FAE53-7B59-D145-D485-86BE0AB65D4C}"/>
              </a:ext>
            </a:extLst>
          </p:cNvPr>
          <p:cNvSpPr txBox="1">
            <a:spLocks/>
          </p:cNvSpPr>
          <p:nvPr/>
        </p:nvSpPr>
        <p:spPr>
          <a:xfrm>
            <a:off x="1368944" y="1442087"/>
            <a:ext cx="4895055" cy="4700893"/>
          </a:xfrm>
          <a:prstGeom prst="rect">
            <a:avLst/>
          </a:prstGeom>
        </p:spPr>
        <p:txBody>
          <a:bodyPr vert="horz" lIns="91440" tIns="45720" rIns="91440" bIns="45720" rtlCol="0" anchor="t">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buClr>
                <a:srgbClr val="1287C3"/>
              </a:buClr>
              <a:buFont typeface="Courier New"/>
              <a:buChar char="o"/>
            </a:pPr>
            <a:r>
              <a:rPr lang="en-US" dirty="0"/>
              <a:t>Each sample corresponds to a single class</a:t>
            </a:r>
          </a:p>
          <a:p>
            <a:pPr lvl="1">
              <a:buClr>
                <a:srgbClr val="1287C3"/>
              </a:buClr>
              <a:buFont typeface="Courier New"/>
              <a:buChar char="o"/>
            </a:pPr>
            <a:r>
              <a:rPr lang="en-US" dirty="0"/>
              <a:t>Model learns by minimizing cross-entropy between hard labels and predictions</a:t>
            </a:r>
          </a:p>
          <a:p>
            <a:pPr lvl="1">
              <a:buClr>
                <a:srgbClr val="1287C3"/>
              </a:buClr>
              <a:buFont typeface="Courier New"/>
              <a:buChar char="o"/>
            </a:pPr>
            <a:r>
              <a:rPr lang="en-US" dirty="0"/>
              <a:t>Decision boundaries forced to be sharp</a:t>
            </a:r>
          </a:p>
          <a:p>
            <a:pPr lvl="1">
              <a:buClr>
                <a:srgbClr val="1287C3"/>
              </a:buClr>
              <a:buFont typeface="Courier New"/>
              <a:buChar char="o"/>
            </a:pPr>
            <a:r>
              <a:rPr lang="en-US" dirty="0"/>
              <a:t>Model memorizes rather than generalizes samples</a:t>
            </a:r>
          </a:p>
          <a:p>
            <a:pPr>
              <a:buClr>
                <a:srgbClr val="1287C3"/>
              </a:buClr>
            </a:pPr>
            <a:r>
              <a:rPr lang="en-US" dirty="0"/>
              <a:t>Fix: </a:t>
            </a:r>
            <a:r>
              <a:rPr lang="en-US" dirty="0" err="1"/>
              <a:t>MixUp</a:t>
            </a:r>
            <a:endParaRPr lang="en-US" dirty="0"/>
          </a:p>
          <a:p>
            <a:pPr lvl="1">
              <a:buClr>
                <a:srgbClr val="1287C3"/>
              </a:buClr>
              <a:buFont typeface="Courier New"/>
              <a:buChar char="o"/>
            </a:pPr>
            <a:r>
              <a:rPr lang="en-US" dirty="0"/>
              <a:t>Replaces real batch with linear combination of two random samples</a:t>
            </a:r>
          </a:p>
          <a:p>
            <a:pPr lvl="1">
              <a:buClr>
                <a:srgbClr val="1287C3"/>
              </a:buClr>
              <a:buFont typeface="Courier New"/>
              <a:buChar char="o"/>
            </a:pPr>
            <a:r>
              <a:rPr lang="en-US" dirty="0"/>
              <a:t>Blends both image contents and labels</a:t>
            </a:r>
          </a:p>
          <a:p>
            <a:pPr lvl="1">
              <a:buClr>
                <a:srgbClr val="1287C3"/>
              </a:buClr>
              <a:buFont typeface="Courier New"/>
              <a:buChar char="o"/>
            </a:pPr>
            <a:r>
              <a:rPr lang="en-US" dirty="0"/>
              <a:t>Forces model to learn smooth transitions between classes</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a:buClr>
                <a:srgbClr val="1287C3"/>
              </a:buClr>
            </a:pPr>
            <a:endParaRPr lang="en-US" dirty="0"/>
          </a:p>
        </p:txBody>
      </p:sp>
      <p:sp>
        <p:nvSpPr>
          <p:cNvPr id="17" name="Content Placeholder 2">
            <a:extLst>
              <a:ext uri="{FF2B5EF4-FFF2-40B4-BE49-F238E27FC236}">
                <a16:creationId xmlns:a16="http://schemas.microsoft.com/office/drawing/2014/main" id="{6C94C70D-4E60-150E-FA61-0C112D04F8A2}"/>
              </a:ext>
            </a:extLst>
          </p:cNvPr>
          <p:cNvSpPr txBox="1">
            <a:spLocks/>
          </p:cNvSpPr>
          <p:nvPr/>
        </p:nvSpPr>
        <p:spPr>
          <a:xfrm>
            <a:off x="6497479" y="1438623"/>
            <a:ext cx="4900784" cy="2508386"/>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r>
              <a:rPr lang="en-US" dirty="0"/>
              <a:t>How it works:</a:t>
            </a:r>
          </a:p>
          <a:p>
            <a:pPr lvl="1">
              <a:buClr>
                <a:srgbClr val="1287C3"/>
              </a:buClr>
              <a:buFont typeface="Courier New"/>
              <a:buChar char="o"/>
            </a:pPr>
            <a:r>
              <a:rPr lang="en-US" dirty="0"/>
              <a:t>Creates linear combination of samples in training loop</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r>
              <a:rPr lang="en-US" dirty="0"/>
              <a:t>Loss function becomes:</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a:buClr>
                <a:srgbClr val="1287C3"/>
              </a:buClr>
            </a:pPr>
            <a:endParaRPr lang="en-US" dirty="0"/>
          </a:p>
        </p:txBody>
      </p:sp>
      <p:sp>
        <p:nvSpPr>
          <p:cNvPr id="19" name="Content Placeholder 2">
            <a:extLst>
              <a:ext uri="{FF2B5EF4-FFF2-40B4-BE49-F238E27FC236}">
                <a16:creationId xmlns:a16="http://schemas.microsoft.com/office/drawing/2014/main" id="{25BC41AD-1833-7C5A-B5E1-785DD13EBECC}"/>
              </a:ext>
            </a:extLst>
          </p:cNvPr>
          <p:cNvSpPr txBox="1">
            <a:spLocks/>
          </p:cNvSpPr>
          <p:nvPr/>
        </p:nvSpPr>
        <p:spPr>
          <a:xfrm>
            <a:off x="8299959" y="6363019"/>
            <a:ext cx="3890601" cy="497612"/>
          </a:xfrm>
          <a:prstGeom prst="rect">
            <a:avLst/>
          </a:prstGeom>
        </p:spPr>
        <p:txBody>
          <a:bodyPr vert="horz" lIns="91440" tIns="45720" rIns="91440" bIns="45720" rtlCol="0" anchor="t">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a:t>
            </a:r>
            <a:r>
              <a:rPr lang="en-US" dirty="0">
                <a:ea typeface="+mn-lt"/>
                <a:cs typeface="+mn-lt"/>
              </a:rPr>
              <a:t>H. Zhang, M. Cissé, Y. N. Dauphin, and D. Lopez-Paz, “</a:t>
            </a:r>
            <a:r>
              <a:rPr lang="en-US" dirty="0" err="1">
                <a:ea typeface="+mn-lt"/>
                <a:cs typeface="+mn-lt"/>
              </a:rPr>
              <a:t>mixup</a:t>
            </a:r>
            <a:r>
              <a:rPr lang="en-US" dirty="0">
                <a:ea typeface="+mn-lt"/>
                <a:cs typeface="+mn-lt"/>
              </a:rPr>
              <a:t>: Beyond empirical risk minimization,” </a:t>
            </a:r>
            <a:r>
              <a:rPr lang="en-US" i="1" dirty="0" err="1">
                <a:ea typeface="+mn-lt"/>
                <a:cs typeface="+mn-lt"/>
              </a:rPr>
              <a:t>arXiv</a:t>
            </a:r>
            <a:r>
              <a:rPr lang="en-US" i="1" dirty="0">
                <a:ea typeface="+mn-lt"/>
                <a:cs typeface="+mn-lt"/>
              </a:rPr>
              <a:t> preprint arXiv:1710.09412</a:t>
            </a:r>
            <a:r>
              <a:rPr lang="en-US" dirty="0">
                <a:ea typeface="+mn-lt"/>
                <a:cs typeface="+mn-lt"/>
              </a:rPr>
              <a:t>, 2018.</a:t>
            </a:r>
          </a:p>
          <a:p>
            <a:pPr>
              <a:buClr>
                <a:srgbClr val="1287C3"/>
              </a:buClr>
            </a:pPr>
            <a:endParaRPr lang="en-US" dirty="0"/>
          </a:p>
        </p:txBody>
      </p:sp>
      <p:pic>
        <p:nvPicPr>
          <p:cNvPr id="2" name="Picture 1" descr="A group of math symbols&#10;&#10;AI-generated content may be incorrect.">
            <a:extLst>
              <a:ext uri="{FF2B5EF4-FFF2-40B4-BE49-F238E27FC236}">
                <a16:creationId xmlns:a16="http://schemas.microsoft.com/office/drawing/2014/main" id="{51C63B8C-4C57-F6E5-50D5-BC8F2E1511A6}"/>
              </a:ext>
            </a:extLst>
          </p:cNvPr>
          <p:cNvPicPr>
            <a:picLocks noChangeAspect="1"/>
          </p:cNvPicPr>
          <p:nvPr/>
        </p:nvPicPr>
        <p:blipFill>
          <a:blip r:embed="rId2"/>
          <a:stretch>
            <a:fillRect/>
          </a:stretch>
        </p:blipFill>
        <p:spPr>
          <a:xfrm>
            <a:off x="7584836" y="2507582"/>
            <a:ext cx="2419350" cy="800100"/>
          </a:xfrm>
          <a:prstGeom prst="rect">
            <a:avLst/>
          </a:prstGeom>
        </p:spPr>
      </p:pic>
      <p:pic>
        <p:nvPicPr>
          <p:cNvPr id="3" name="Picture 2" descr="A black symbols with a white background&#10;&#10;AI-generated content may be incorrect.">
            <a:extLst>
              <a:ext uri="{FF2B5EF4-FFF2-40B4-BE49-F238E27FC236}">
                <a16:creationId xmlns:a16="http://schemas.microsoft.com/office/drawing/2014/main" id="{F99FF5F2-E927-1D51-1B4F-CE2A47349B61}"/>
              </a:ext>
            </a:extLst>
          </p:cNvPr>
          <p:cNvPicPr>
            <a:picLocks noChangeAspect="1"/>
          </p:cNvPicPr>
          <p:nvPr/>
        </p:nvPicPr>
        <p:blipFill>
          <a:blip r:embed="rId3"/>
          <a:stretch>
            <a:fillRect/>
          </a:stretch>
        </p:blipFill>
        <p:spPr>
          <a:xfrm>
            <a:off x="7584299" y="3792740"/>
            <a:ext cx="4144951" cy="384008"/>
          </a:xfrm>
          <a:prstGeom prst="rect">
            <a:avLst/>
          </a:prstGeom>
        </p:spPr>
      </p:pic>
    </p:spTree>
    <p:extLst>
      <p:ext uri="{BB962C8B-B14F-4D97-AF65-F5344CB8AC3E}">
        <p14:creationId xmlns:p14="http://schemas.microsoft.com/office/powerpoint/2010/main" val="414256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6F133A-B896-6278-D784-837BB28F9A3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E0CA7E4-43F7-F8E0-0414-2E099407E9E1}"/>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pic>
        <p:nvPicPr>
          <p:cNvPr id="5" name="Picture 4" descr="Data Augmentation Tutorial: Basic, Cutout, Mixup">
            <a:extLst>
              <a:ext uri="{FF2B5EF4-FFF2-40B4-BE49-F238E27FC236}">
                <a16:creationId xmlns:a16="http://schemas.microsoft.com/office/drawing/2014/main" id="{77705BD5-2738-6C25-684C-9B5AFDFC73F5}"/>
              </a:ext>
            </a:extLst>
          </p:cNvPr>
          <p:cNvPicPr>
            <a:picLocks noChangeAspect="1"/>
          </p:cNvPicPr>
          <p:nvPr/>
        </p:nvPicPr>
        <p:blipFill>
          <a:blip r:embed="rId2"/>
          <a:srcRect l="1798" t="2117" r="78" b="163"/>
          <a:stretch>
            <a:fillRect/>
          </a:stretch>
        </p:blipFill>
        <p:spPr>
          <a:xfrm>
            <a:off x="1482568" y="1197356"/>
            <a:ext cx="4047623" cy="1931057"/>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5C7B659D-8980-BB99-B5DE-38277BF07900}"/>
              </a:ext>
            </a:extLst>
          </p:cNvPr>
          <p:cNvPicPr>
            <a:picLocks noChangeAspect="1"/>
          </p:cNvPicPr>
          <p:nvPr/>
        </p:nvPicPr>
        <p:blipFill>
          <a:blip r:embed="rId3"/>
          <a:stretch>
            <a:fillRect/>
          </a:stretch>
        </p:blipFill>
        <p:spPr>
          <a:xfrm>
            <a:off x="1554794" y="3978190"/>
            <a:ext cx="4693750" cy="2688701"/>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2E5B9BBB-2F4D-A058-4973-941E19E03B9E}"/>
              </a:ext>
            </a:extLst>
          </p:cNvPr>
          <p:cNvPicPr>
            <a:picLocks noChangeAspect="1"/>
          </p:cNvPicPr>
          <p:nvPr/>
        </p:nvPicPr>
        <p:blipFill>
          <a:blip r:embed="rId4"/>
          <a:stretch>
            <a:fillRect/>
          </a:stretch>
        </p:blipFill>
        <p:spPr>
          <a:xfrm>
            <a:off x="7055625" y="2055430"/>
            <a:ext cx="4446026" cy="2374732"/>
          </a:xfrm>
          <a:prstGeom prst="rect">
            <a:avLst/>
          </a:prstGeom>
        </p:spPr>
      </p:pic>
      <p:sp>
        <p:nvSpPr>
          <p:cNvPr id="12" name="Content Placeholder 2">
            <a:extLst>
              <a:ext uri="{FF2B5EF4-FFF2-40B4-BE49-F238E27FC236}">
                <a16:creationId xmlns:a16="http://schemas.microsoft.com/office/drawing/2014/main" id="{B170D93B-8332-370E-27FC-7AE7B232C249}"/>
              </a:ext>
            </a:extLst>
          </p:cNvPr>
          <p:cNvSpPr txBox="1">
            <a:spLocks/>
          </p:cNvSpPr>
          <p:nvPr/>
        </p:nvSpPr>
        <p:spPr>
          <a:xfrm>
            <a:off x="1352548" y="3547013"/>
            <a:ext cx="4900784" cy="428642"/>
          </a:xfrm>
          <a:prstGeom prst="rect">
            <a:avLst/>
          </a:prstGeom>
        </p:spPr>
        <p:txBody>
          <a:bodyPr vert="horz" lIns="91440" tIns="45720" rIns="91440" bIns="45720" rtlCol="0" anchor="t">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AutoNum type="arabicPeriod"/>
            </a:pPr>
            <a:r>
              <a:rPr lang="en-US" dirty="0"/>
              <a:t>Helpers to </a:t>
            </a:r>
            <a:r>
              <a:rPr lang="en-US" err="1"/>
              <a:t>MixUp</a:t>
            </a:r>
            <a:r>
              <a:rPr lang="en-US" dirty="0"/>
              <a:t> images </a:t>
            </a:r>
            <a:r>
              <a:rPr lang="en-US" b="1" dirty="0"/>
              <a:t>x</a:t>
            </a:r>
            <a:r>
              <a:rPr lang="en-US" dirty="0"/>
              <a:t> and labels </a:t>
            </a:r>
            <a:r>
              <a:rPr lang="en-US" b="1" dirty="0"/>
              <a:t>y</a:t>
            </a:r>
            <a:r>
              <a:rPr lang="en-US" dirty="0"/>
              <a:t> using formula</a:t>
            </a:r>
          </a:p>
          <a:p>
            <a:pPr>
              <a:buClr>
                <a:srgbClr val="1287C3"/>
              </a:buClr>
            </a:pPr>
            <a:endParaRPr lang="en-US" dirty="0"/>
          </a:p>
        </p:txBody>
      </p:sp>
      <p:sp>
        <p:nvSpPr>
          <p:cNvPr id="13" name="Content Placeholder 2">
            <a:extLst>
              <a:ext uri="{FF2B5EF4-FFF2-40B4-BE49-F238E27FC236}">
                <a16:creationId xmlns:a16="http://schemas.microsoft.com/office/drawing/2014/main" id="{F57C3911-73B5-4E25-0741-FCB069F3C20B}"/>
              </a:ext>
            </a:extLst>
          </p:cNvPr>
          <p:cNvSpPr txBox="1">
            <a:spLocks/>
          </p:cNvSpPr>
          <p:nvPr/>
        </p:nvSpPr>
        <p:spPr>
          <a:xfrm>
            <a:off x="6623524" y="1461539"/>
            <a:ext cx="4900784" cy="594792"/>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2"/>
            </a:pPr>
            <a:r>
              <a:rPr lang="en-US" dirty="0"/>
              <a:t>Modify training loop to train model on </a:t>
            </a:r>
            <a:r>
              <a:rPr lang="en-US" dirty="0" err="1"/>
              <a:t>MixUp</a:t>
            </a:r>
            <a:r>
              <a:rPr lang="en-US" dirty="0"/>
              <a:t> Data and compute loss with </a:t>
            </a:r>
            <a:r>
              <a:rPr lang="en-US" dirty="0" err="1"/>
              <a:t>MixUp</a:t>
            </a:r>
            <a:r>
              <a:rPr lang="en-US" dirty="0"/>
              <a:t> loss</a:t>
            </a:r>
          </a:p>
          <a:p>
            <a:pPr>
              <a:buClr>
                <a:srgbClr val="1287C3"/>
              </a:buClr>
            </a:pPr>
            <a:endParaRPr lang="en-US" dirty="0"/>
          </a:p>
        </p:txBody>
      </p:sp>
      <p:sp>
        <p:nvSpPr>
          <p:cNvPr id="15" name="Content Placeholder 2">
            <a:extLst>
              <a:ext uri="{FF2B5EF4-FFF2-40B4-BE49-F238E27FC236}">
                <a16:creationId xmlns:a16="http://schemas.microsoft.com/office/drawing/2014/main" id="{C225653C-FADA-24FB-354E-A4A956B222C7}"/>
              </a:ext>
            </a:extLst>
          </p:cNvPr>
          <p:cNvSpPr txBox="1">
            <a:spLocks/>
          </p:cNvSpPr>
          <p:nvPr/>
        </p:nvSpPr>
        <p:spPr>
          <a:xfrm>
            <a:off x="6623524" y="5323103"/>
            <a:ext cx="4900784" cy="5947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457200" lvl="1" indent="0">
              <a:buNone/>
            </a:pPr>
            <a:r>
              <a:rPr lang="en-US" dirty="0"/>
              <a:t>Found Lamda = 0.2 for good results</a:t>
            </a:r>
          </a:p>
          <a:p>
            <a:pPr>
              <a:buClr>
                <a:srgbClr val="1287C3"/>
              </a:buClr>
            </a:pPr>
            <a:endParaRPr lang="en-US" dirty="0"/>
          </a:p>
        </p:txBody>
      </p:sp>
    </p:spTree>
    <p:extLst>
      <p:ext uri="{BB962C8B-B14F-4D97-AF65-F5344CB8AC3E}">
        <p14:creationId xmlns:p14="http://schemas.microsoft.com/office/powerpoint/2010/main" val="35787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67E81B-039D-BFA8-806D-132DE30D69F7}"/>
            </a:ext>
          </a:extLst>
        </p:cNvPr>
        <p:cNvGrpSpPr/>
        <p:nvPr/>
      </p:nvGrpSpPr>
      <p:grpSpPr>
        <a:xfrm>
          <a:off x="0" y="0"/>
          <a:ext cx="0" cy="0"/>
          <a:chOff x="0" y="0"/>
          <a:chExt cx="0" cy="0"/>
        </a:xfrm>
      </p:grpSpPr>
      <p:pic>
        <p:nvPicPr>
          <p:cNvPr id="9" name="Picture 8" descr="A screenshot of a computer screen&#10;&#10;AI-generated content may be incorrect.">
            <a:extLst>
              <a:ext uri="{FF2B5EF4-FFF2-40B4-BE49-F238E27FC236}">
                <a16:creationId xmlns:a16="http://schemas.microsoft.com/office/drawing/2014/main" id="{929682D1-776E-8D9F-A161-0E48990B9A56}"/>
              </a:ext>
            </a:extLst>
          </p:cNvPr>
          <p:cNvPicPr>
            <a:picLocks noChangeAspect="1"/>
          </p:cNvPicPr>
          <p:nvPr/>
        </p:nvPicPr>
        <p:blipFill>
          <a:blip r:embed="rId2"/>
          <a:srcRect r="1138" b="252"/>
          <a:stretch>
            <a:fillRect/>
          </a:stretch>
        </p:blipFill>
        <p:spPr>
          <a:xfrm>
            <a:off x="1486499" y="1598818"/>
            <a:ext cx="4416380" cy="2859787"/>
          </a:xfrm>
          <a:prstGeom prst="rect">
            <a:avLst/>
          </a:prstGeom>
        </p:spPr>
      </p:pic>
      <p:sp>
        <p:nvSpPr>
          <p:cNvPr id="11" name="Content Placeholder 2">
            <a:extLst>
              <a:ext uri="{FF2B5EF4-FFF2-40B4-BE49-F238E27FC236}">
                <a16:creationId xmlns:a16="http://schemas.microsoft.com/office/drawing/2014/main" id="{92645BB7-AA4D-6BC0-33DE-1FB62603CC7F}"/>
              </a:ext>
            </a:extLst>
          </p:cNvPr>
          <p:cNvSpPr txBox="1">
            <a:spLocks/>
          </p:cNvSpPr>
          <p:nvPr/>
        </p:nvSpPr>
        <p:spPr>
          <a:xfrm>
            <a:off x="1322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E20A8BC8-DE17-928C-758C-4279DCE7F5B0}"/>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a:t>
            </a:r>
          </a:p>
        </p:txBody>
      </p:sp>
      <p:sp>
        <p:nvSpPr>
          <p:cNvPr id="16" name="Content Placeholder 2">
            <a:extLst>
              <a:ext uri="{FF2B5EF4-FFF2-40B4-BE49-F238E27FC236}">
                <a16:creationId xmlns:a16="http://schemas.microsoft.com/office/drawing/2014/main" id="{FD0EF6BD-6FD8-4037-84E0-8993F60AF75B}"/>
              </a:ext>
            </a:extLst>
          </p:cNvPr>
          <p:cNvSpPr txBox="1">
            <a:spLocks/>
          </p:cNvSpPr>
          <p:nvPr/>
        </p:nvSpPr>
        <p:spPr>
          <a:xfrm>
            <a:off x="2278512" y="5403280"/>
            <a:ext cx="8231691" cy="153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improved by 1.54%. Overall recall improved for most classes. Macro-avg increased.</a:t>
            </a:r>
          </a:p>
        </p:txBody>
      </p:sp>
      <p:sp>
        <p:nvSpPr>
          <p:cNvPr id="4" name="Title 1">
            <a:extLst>
              <a:ext uri="{FF2B5EF4-FFF2-40B4-BE49-F238E27FC236}">
                <a16:creationId xmlns:a16="http://schemas.microsoft.com/office/drawing/2014/main" id="{24D6D83A-D853-BE17-44AB-4614C88E1286}"/>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pic>
        <p:nvPicPr>
          <p:cNvPr id="5" name="Picture 4" descr="A screenshot of a calculator&#10;&#10;AI-generated content may be incorrect.">
            <a:extLst>
              <a:ext uri="{FF2B5EF4-FFF2-40B4-BE49-F238E27FC236}">
                <a16:creationId xmlns:a16="http://schemas.microsoft.com/office/drawing/2014/main" id="{05BC3173-C987-5788-F0D8-8AB08BCCCF54}"/>
              </a:ext>
            </a:extLst>
          </p:cNvPr>
          <p:cNvPicPr>
            <a:picLocks noChangeAspect="1"/>
          </p:cNvPicPr>
          <p:nvPr/>
        </p:nvPicPr>
        <p:blipFill>
          <a:blip r:embed="rId3"/>
          <a:stretch>
            <a:fillRect/>
          </a:stretch>
        </p:blipFill>
        <p:spPr>
          <a:xfrm>
            <a:off x="6974531" y="1611862"/>
            <a:ext cx="4544365" cy="2945546"/>
          </a:xfrm>
          <a:prstGeom prst="rect">
            <a:avLst/>
          </a:prstGeom>
        </p:spPr>
      </p:pic>
      <p:sp>
        <p:nvSpPr>
          <p:cNvPr id="2" name="Rectangle 1">
            <a:extLst>
              <a:ext uri="{FF2B5EF4-FFF2-40B4-BE49-F238E27FC236}">
                <a16:creationId xmlns:a16="http://schemas.microsoft.com/office/drawing/2014/main" id="{5BF22068-7673-4B8E-D295-426D98AD1DB4}"/>
              </a:ext>
            </a:extLst>
          </p:cNvPr>
          <p:cNvSpPr/>
          <p:nvPr/>
        </p:nvSpPr>
        <p:spPr>
          <a:xfrm>
            <a:off x="9257416" y="362994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 name="Rectangle 2">
            <a:extLst>
              <a:ext uri="{FF2B5EF4-FFF2-40B4-BE49-F238E27FC236}">
                <a16:creationId xmlns:a16="http://schemas.microsoft.com/office/drawing/2014/main" id="{826A83E9-12CE-8981-BB03-23E12924274D}"/>
              </a:ext>
            </a:extLst>
          </p:cNvPr>
          <p:cNvSpPr/>
          <p:nvPr/>
        </p:nvSpPr>
        <p:spPr>
          <a:xfrm>
            <a:off x="9257416" y="348336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 name="Rectangle 5">
            <a:extLst>
              <a:ext uri="{FF2B5EF4-FFF2-40B4-BE49-F238E27FC236}">
                <a16:creationId xmlns:a16="http://schemas.microsoft.com/office/drawing/2014/main" id="{745CA3CA-75A8-D7F8-A731-4936AA0D5682}"/>
              </a:ext>
            </a:extLst>
          </p:cNvPr>
          <p:cNvSpPr/>
          <p:nvPr/>
        </p:nvSpPr>
        <p:spPr>
          <a:xfrm>
            <a:off x="9257416" y="3336781"/>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6ED07B26-5E6F-3AF5-C0FB-E9F26370B584}"/>
              </a:ext>
            </a:extLst>
          </p:cNvPr>
          <p:cNvSpPr/>
          <p:nvPr/>
        </p:nvSpPr>
        <p:spPr>
          <a:xfrm>
            <a:off x="9257416" y="3201970"/>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a:extLst>
              <a:ext uri="{FF2B5EF4-FFF2-40B4-BE49-F238E27FC236}">
                <a16:creationId xmlns:a16="http://schemas.microsoft.com/office/drawing/2014/main" id="{500BB495-DF77-852F-5A70-DE7A84AC0AE0}"/>
              </a:ext>
            </a:extLst>
          </p:cNvPr>
          <p:cNvSpPr/>
          <p:nvPr/>
        </p:nvSpPr>
        <p:spPr>
          <a:xfrm>
            <a:off x="9257416" y="2899981"/>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9D414078-8F1F-005E-47AE-E38130B54382}"/>
              </a:ext>
            </a:extLst>
          </p:cNvPr>
          <p:cNvSpPr/>
          <p:nvPr/>
        </p:nvSpPr>
        <p:spPr>
          <a:xfrm>
            <a:off x="9257416" y="2744576"/>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3" name="Rectangle 12">
            <a:extLst>
              <a:ext uri="{FF2B5EF4-FFF2-40B4-BE49-F238E27FC236}">
                <a16:creationId xmlns:a16="http://schemas.microsoft.com/office/drawing/2014/main" id="{A05720D9-F17A-F5DC-1B17-66E30818F061}"/>
              </a:ext>
            </a:extLst>
          </p:cNvPr>
          <p:cNvSpPr/>
          <p:nvPr/>
        </p:nvSpPr>
        <p:spPr>
          <a:xfrm>
            <a:off x="9257416" y="2603469"/>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Rectangle 14">
            <a:extLst>
              <a:ext uri="{FF2B5EF4-FFF2-40B4-BE49-F238E27FC236}">
                <a16:creationId xmlns:a16="http://schemas.microsoft.com/office/drawing/2014/main" id="{3532BDB9-CF9D-87D9-F4D1-301733EACC75}"/>
              </a:ext>
            </a:extLst>
          </p:cNvPr>
          <p:cNvSpPr/>
          <p:nvPr/>
        </p:nvSpPr>
        <p:spPr>
          <a:xfrm>
            <a:off x="9257416" y="2448064"/>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7" name="Rectangle 16">
            <a:extLst>
              <a:ext uri="{FF2B5EF4-FFF2-40B4-BE49-F238E27FC236}">
                <a16:creationId xmlns:a16="http://schemas.microsoft.com/office/drawing/2014/main" id="{733B361F-69F4-990E-4A1C-4650672E1337}"/>
              </a:ext>
            </a:extLst>
          </p:cNvPr>
          <p:cNvSpPr/>
          <p:nvPr/>
        </p:nvSpPr>
        <p:spPr>
          <a:xfrm>
            <a:off x="9257416" y="2307007"/>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20AC1FB4-0BF1-2017-41F8-B3C52EECBE11}"/>
              </a:ext>
            </a:extLst>
          </p:cNvPr>
          <p:cNvSpPr/>
          <p:nvPr/>
        </p:nvSpPr>
        <p:spPr>
          <a:xfrm>
            <a:off x="9257416" y="3046565"/>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Tree>
    <p:extLst>
      <p:ext uri="{BB962C8B-B14F-4D97-AF65-F5344CB8AC3E}">
        <p14:creationId xmlns:p14="http://schemas.microsoft.com/office/powerpoint/2010/main" val="2065065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4D768F-B5F4-607C-A10A-6E76D378C7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0638C61-D956-8DA0-AA84-4EA6C8F8DB4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a:t>
            </a:r>
          </a:p>
        </p:txBody>
      </p:sp>
      <p:sp>
        <p:nvSpPr>
          <p:cNvPr id="11" name="Content Placeholder 2">
            <a:extLst>
              <a:ext uri="{FF2B5EF4-FFF2-40B4-BE49-F238E27FC236}">
                <a16:creationId xmlns:a16="http://schemas.microsoft.com/office/drawing/2014/main" id="{30FC59A5-4105-40CE-940D-16D7741824C1}"/>
              </a:ext>
            </a:extLst>
          </p:cNvPr>
          <p:cNvSpPr txBox="1">
            <a:spLocks/>
          </p:cNvSpPr>
          <p:nvPr/>
        </p:nvSpPr>
        <p:spPr>
          <a:xfrm>
            <a:off x="2000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E1CD5D19-3244-56E4-6976-A7B3B6084E65}"/>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a:t>
            </a:r>
          </a:p>
        </p:txBody>
      </p:sp>
      <p:sp>
        <p:nvSpPr>
          <p:cNvPr id="16" name="Content Placeholder 2">
            <a:extLst>
              <a:ext uri="{FF2B5EF4-FFF2-40B4-BE49-F238E27FC236}">
                <a16:creationId xmlns:a16="http://schemas.microsoft.com/office/drawing/2014/main" id="{B34506EC-9543-129C-29FB-FE0030D81DBD}"/>
              </a:ext>
            </a:extLst>
          </p:cNvPr>
          <p:cNvSpPr txBox="1">
            <a:spLocks/>
          </p:cNvSpPr>
          <p:nvPr/>
        </p:nvSpPr>
        <p:spPr>
          <a:xfrm>
            <a:off x="2379171" y="5754541"/>
            <a:ext cx="8231691" cy="72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Slightly less mispredictions in lower half of matrix</a:t>
            </a:r>
          </a:p>
        </p:txBody>
      </p:sp>
      <p:pic>
        <p:nvPicPr>
          <p:cNvPr id="5" name="Picture 4" descr="A blue and white graph&#10;&#10;AI-generated content may be incorrect.">
            <a:extLst>
              <a:ext uri="{FF2B5EF4-FFF2-40B4-BE49-F238E27FC236}">
                <a16:creationId xmlns:a16="http://schemas.microsoft.com/office/drawing/2014/main" id="{0C5BB80C-199A-1F81-7538-A48CC822D56A}"/>
              </a:ext>
            </a:extLst>
          </p:cNvPr>
          <p:cNvPicPr>
            <a:picLocks noChangeAspect="1"/>
          </p:cNvPicPr>
          <p:nvPr/>
        </p:nvPicPr>
        <p:blipFill>
          <a:blip r:embed="rId2"/>
          <a:srcRect t="892" r="-100"/>
          <a:stretch>
            <a:fillRect/>
          </a:stretch>
        </p:blipFill>
        <p:spPr>
          <a:xfrm>
            <a:off x="1566413" y="1516384"/>
            <a:ext cx="4746824" cy="4256330"/>
          </a:xfrm>
          <a:prstGeom prst="rect">
            <a:avLst/>
          </a:prstGeom>
        </p:spPr>
      </p:pic>
      <p:pic>
        <p:nvPicPr>
          <p:cNvPr id="4" name="Picture 3">
            <a:extLst>
              <a:ext uri="{FF2B5EF4-FFF2-40B4-BE49-F238E27FC236}">
                <a16:creationId xmlns:a16="http://schemas.microsoft.com/office/drawing/2014/main" id="{A1F1F838-1F2C-2D0C-70AF-1586E638FAE6}"/>
              </a:ext>
            </a:extLst>
          </p:cNvPr>
          <p:cNvPicPr>
            <a:picLocks noChangeAspect="1"/>
          </p:cNvPicPr>
          <p:nvPr/>
        </p:nvPicPr>
        <p:blipFill>
          <a:blip r:embed="rId3"/>
          <a:stretch>
            <a:fillRect/>
          </a:stretch>
        </p:blipFill>
        <p:spPr>
          <a:xfrm>
            <a:off x="6990804" y="1518000"/>
            <a:ext cx="4510391" cy="4242000"/>
          </a:xfrm>
          <a:prstGeom prst="rect">
            <a:avLst/>
          </a:prstGeom>
        </p:spPr>
      </p:pic>
      <p:sp>
        <p:nvSpPr>
          <p:cNvPr id="2" name="Oval 1">
            <a:extLst>
              <a:ext uri="{FF2B5EF4-FFF2-40B4-BE49-F238E27FC236}">
                <a16:creationId xmlns:a16="http://schemas.microsoft.com/office/drawing/2014/main" id="{C052EB6A-0CAE-B5D0-1236-6DBCD0ADD1D5}"/>
              </a:ext>
            </a:extLst>
          </p:cNvPr>
          <p:cNvSpPr/>
          <p:nvPr/>
        </p:nvSpPr>
        <p:spPr>
          <a:xfrm>
            <a:off x="7144071" y="4157003"/>
            <a:ext cx="1821766" cy="1399718"/>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7F1F37-BE5C-1C27-B151-0F0B1F348EEC}"/>
              </a:ext>
            </a:extLst>
          </p:cNvPr>
          <p:cNvSpPr/>
          <p:nvPr/>
        </p:nvSpPr>
        <p:spPr>
          <a:xfrm rot="2552573">
            <a:off x="9122786" y="4064170"/>
            <a:ext cx="2036576" cy="1174635"/>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697AA9-7191-FA64-740F-5D18D26D150A}"/>
              </a:ext>
            </a:extLst>
          </p:cNvPr>
          <p:cNvSpPr/>
          <p:nvPr/>
        </p:nvSpPr>
        <p:spPr>
          <a:xfrm rot="2238858">
            <a:off x="6952254" y="1864410"/>
            <a:ext cx="1821766" cy="85133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8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BFBD9-14E3-6075-41B7-166A1428775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3EDE701F-7E7C-4B11-99B9-286E5B5AAED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13" name="Content Placeholder 2">
            <a:extLst>
              <a:ext uri="{FF2B5EF4-FFF2-40B4-BE49-F238E27FC236}">
                <a16:creationId xmlns:a16="http://schemas.microsoft.com/office/drawing/2014/main" id="{9BFB9EE9-D7E7-455B-C54A-1A8967E47629}"/>
              </a:ext>
            </a:extLst>
          </p:cNvPr>
          <p:cNvSpPr txBox="1">
            <a:spLocks/>
          </p:cNvSpPr>
          <p:nvPr/>
        </p:nvSpPr>
        <p:spPr>
          <a:xfrm>
            <a:off x="1368944" y="1442087"/>
            <a:ext cx="4895055" cy="4700893"/>
          </a:xfrm>
          <a:prstGeom prst="rect">
            <a:avLst/>
          </a:prstGeom>
        </p:spPr>
        <p:txBody>
          <a:bodyPr vert="horz" lIns="91440" tIns="45720" rIns="91440" bIns="45720" rtlCol="0" anchor="t">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buClr>
                <a:srgbClr val="1287C3"/>
              </a:buClr>
              <a:buFont typeface="Courier New"/>
              <a:buChar char="o"/>
            </a:pPr>
            <a:r>
              <a:rPr lang="en-US" dirty="0"/>
              <a:t>Each sample corresponds to a single class</a:t>
            </a:r>
          </a:p>
          <a:p>
            <a:pPr lvl="1">
              <a:buClr>
                <a:srgbClr val="1287C3"/>
              </a:buClr>
              <a:buFont typeface="Courier New"/>
              <a:buChar char="o"/>
            </a:pPr>
            <a:r>
              <a:rPr lang="en-US" dirty="0"/>
              <a:t>Model learns by minimizing cross-entropy between hard labels and predictions</a:t>
            </a:r>
          </a:p>
          <a:p>
            <a:pPr lvl="1">
              <a:buClr>
                <a:srgbClr val="1287C3"/>
              </a:buClr>
              <a:buFont typeface="Courier New"/>
              <a:buChar char="o"/>
            </a:pPr>
            <a:r>
              <a:rPr lang="en-US" dirty="0"/>
              <a:t>Decision boundaries forced to be sharp</a:t>
            </a:r>
          </a:p>
          <a:p>
            <a:pPr lvl="1">
              <a:buClr>
                <a:srgbClr val="1287C3"/>
              </a:buClr>
              <a:buFont typeface="Courier New"/>
              <a:buChar char="o"/>
            </a:pPr>
            <a:r>
              <a:rPr lang="en-US" dirty="0"/>
              <a:t>Model memorizes rather than generalizes samples</a:t>
            </a:r>
          </a:p>
          <a:p>
            <a:pPr>
              <a:buClr>
                <a:srgbClr val="1287C3"/>
              </a:buClr>
            </a:pPr>
            <a:r>
              <a:rPr lang="en-US" dirty="0"/>
              <a:t>Fix: CutMix (For Tail Classes)</a:t>
            </a:r>
          </a:p>
          <a:p>
            <a:pPr lvl="1">
              <a:buClr>
                <a:srgbClr val="1287C3"/>
              </a:buClr>
              <a:buFont typeface="Courier New"/>
              <a:buChar char="o"/>
            </a:pPr>
            <a:r>
              <a:rPr lang="en-US" dirty="0"/>
              <a:t>Cuts and paste rectangular regions between training images</a:t>
            </a:r>
          </a:p>
          <a:p>
            <a:pPr lvl="1">
              <a:buClr>
                <a:srgbClr val="1287C3"/>
              </a:buClr>
              <a:buFont typeface="Courier New"/>
              <a:buChar char="o"/>
            </a:pPr>
            <a:r>
              <a:rPr lang="en-US" dirty="0"/>
              <a:t>Adjust labels proportionally to visible area</a:t>
            </a:r>
          </a:p>
          <a:p>
            <a:pPr lvl="1">
              <a:buClr>
                <a:srgbClr val="1287C3"/>
              </a:buClr>
              <a:buFont typeface="Courier New"/>
              <a:buChar char="o"/>
            </a:pPr>
            <a:r>
              <a:rPr lang="en-US" dirty="0"/>
              <a:t>Model learns from multiple regions of image</a:t>
            </a:r>
          </a:p>
          <a:p>
            <a:pPr lvl="1">
              <a:buClr>
                <a:srgbClr val="1287C3"/>
              </a:buClr>
              <a:buFont typeface="Courier New"/>
              <a:buChar char="o"/>
            </a:pPr>
            <a:r>
              <a:rPr lang="en-US" dirty="0"/>
              <a:t>Learns spatial robustness &amp; soft labels</a:t>
            </a:r>
          </a:p>
          <a:p>
            <a:pPr marL="457200" lvl="1" indent="0">
              <a:buClr>
                <a:srgbClr val="1287C3"/>
              </a:buClr>
              <a:buNone/>
            </a:pPr>
            <a:endParaRPr lang="en-US" dirty="0"/>
          </a:p>
        </p:txBody>
      </p:sp>
      <p:sp>
        <p:nvSpPr>
          <p:cNvPr id="17" name="Content Placeholder 2">
            <a:extLst>
              <a:ext uri="{FF2B5EF4-FFF2-40B4-BE49-F238E27FC236}">
                <a16:creationId xmlns:a16="http://schemas.microsoft.com/office/drawing/2014/main" id="{326C8E62-A435-5986-D6F1-92DB83866295}"/>
              </a:ext>
            </a:extLst>
          </p:cNvPr>
          <p:cNvSpPr txBox="1">
            <a:spLocks/>
          </p:cNvSpPr>
          <p:nvPr/>
        </p:nvSpPr>
        <p:spPr>
          <a:xfrm>
            <a:off x="6497479" y="1438622"/>
            <a:ext cx="4900784" cy="4042303"/>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r>
              <a:rPr lang="en-US" dirty="0"/>
              <a:t>How it works:</a:t>
            </a:r>
          </a:p>
          <a:p>
            <a:pPr lvl="1">
              <a:buClr>
                <a:srgbClr val="1287C3"/>
              </a:buClr>
              <a:buFont typeface="Courier New"/>
              <a:buChar char="o"/>
            </a:pPr>
            <a:r>
              <a:rPr lang="en-US" dirty="0"/>
              <a:t>Cuts a small region from one sample and pastes into another sample</a:t>
            </a:r>
          </a:p>
          <a:p>
            <a:pPr lvl="1">
              <a:buClr>
                <a:srgbClr val="1287C3"/>
              </a:buClr>
              <a:buFont typeface="Courier New"/>
              <a:buChar char="o"/>
            </a:pPr>
            <a:r>
              <a:rPr lang="en-US" dirty="0"/>
              <a:t>Labels changed to fraction of area</a:t>
            </a:r>
          </a:p>
          <a:p>
            <a:pPr lvl="1">
              <a:buClr>
                <a:srgbClr val="1287C3"/>
              </a:buClr>
              <a:buFont typeface="Courier New"/>
              <a:buChar char="o"/>
            </a:pPr>
            <a:endParaRPr lang="en-US" dirty="0"/>
          </a:p>
          <a:p>
            <a:pPr lvl="1">
              <a:buClr>
                <a:srgbClr val="1287C3"/>
              </a:buClr>
              <a:buFont typeface="Courier New"/>
              <a:buChar char="o"/>
            </a:pPr>
            <a:endParaRPr lang="en-US" dirty="0"/>
          </a:p>
          <a:p>
            <a:pPr marL="457200" lvl="1" indent="0">
              <a:buClr>
                <a:srgbClr val="1287C3"/>
              </a:buClr>
              <a:buNone/>
            </a:pPr>
            <a:endParaRPr lang="en-US" dirty="0"/>
          </a:p>
          <a:p>
            <a:pPr lvl="1">
              <a:buClr>
                <a:srgbClr val="1287C3"/>
              </a:buClr>
              <a:buFont typeface="Courier New"/>
              <a:buChar char="o"/>
            </a:pPr>
            <a:r>
              <a:rPr lang="en-US" dirty="0"/>
              <a:t>Lamda computed as ratio and bounding decisions based on:</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r>
              <a:rPr lang="en-US" dirty="0"/>
              <a:t>Loss becomes:</a:t>
            </a:r>
          </a:p>
        </p:txBody>
      </p:sp>
      <p:sp>
        <p:nvSpPr>
          <p:cNvPr id="19" name="Content Placeholder 2">
            <a:extLst>
              <a:ext uri="{FF2B5EF4-FFF2-40B4-BE49-F238E27FC236}">
                <a16:creationId xmlns:a16="http://schemas.microsoft.com/office/drawing/2014/main" id="{99A1AE12-0324-1E25-FE12-C1211B38638B}"/>
              </a:ext>
            </a:extLst>
          </p:cNvPr>
          <p:cNvSpPr txBox="1">
            <a:spLocks/>
          </p:cNvSpPr>
          <p:nvPr/>
        </p:nvSpPr>
        <p:spPr>
          <a:xfrm>
            <a:off x="8299959" y="6363019"/>
            <a:ext cx="3890601" cy="497612"/>
          </a:xfrm>
          <a:prstGeom prst="rect">
            <a:avLst/>
          </a:prstGeom>
        </p:spPr>
        <p:txBody>
          <a:bodyPr vert="horz" lIns="91440" tIns="45720" rIns="91440" bIns="45720" rtlCol="0" anchor="t">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S. Yun, D. Han, S. J. Oh, S. Chun, J. Choe, and Y. Yoo, “CutMix: Regularization strategy to train strong classifiers with localizable features,” </a:t>
            </a:r>
            <a:r>
              <a:rPr lang="en-US" i="1" dirty="0"/>
              <a:t>Proc. IEEE/CVF Int. Conf. Comput. Vis. (ICCV)</a:t>
            </a:r>
            <a:r>
              <a:rPr lang="en-US" dirty="0"/>
              <a:t>, pp. 6023–6032, 2019.</a:t>
            </a:r>
          </a:p>
        </p:txBody>
      </p:sp>
      <p:pic>
        <p:nvPicPr>
          <p:cNvPr id="5" name="Picture 4">
            <a:extLst>
              <a:ext uri="{FF2B5EF4-FFF2-40B4-BE49-F238E27FC236}">
                <a16:creationId xmlns:a16="http://schemas.microsoft.com/office/drawing/2014/main" id="{78F6EA67-2C3E-0E8A-F02C-AE5F6C0CCDCC}"/>
              </a:ext>
            </a:extLst>
          </p:cNvPr>
          <p:cNvPicPr>
            <a:picLocks noChangeAspect="1"/>
          </p:cNvPicPr>
          <p:nvPr/>
        </p:nvPicPr>
        <p:blipFill>
          <a:blip r:embed="rId2"/>
          <a:stretch>
            <a:fillRect/>
          </a:stretch>
        </p:blipFill>
        <p:spPr>
          <a:xfrm>
            <a:off x="7322775" y="2692816"/>
            <a:ext cx="3715730" cy="949039"/>
          </a:xfrm>
          <a:prstGeom prst="rect">
            <a:avLst/>
          </a:prstGeom>
        </p:spPr>
      </p:pic>
      <p:pic>
        <p:nvPicPr>
          <p:cNvPr id="7" name="Picture 6">
            <a:extLst>
              <a:ext uri="{FF2B5EF4-FFF2-40B4-BE49-F238E27FC236}">
                <a16:creationId xmlns:a16="http://schemas.microsoft.com/office/drawing/2014/main" id="{140EA2BB-CBB5-1302-91EA-D9CE9FE8B338}"/>
              </a:ext>
            </a:extLst>
          </p:cNvPr>
          <p:cNvPicPr>
            <a:picLocks noChangeAspect="1"/>
          </p:cNvPicPr>
          <p:nvPr/>
        </p:nvPicPr>
        <p:blipFill>
          <a:blip r:embed="rId3"/>
          <a:stretch>
            <a:fillRect/>
          </a:stretch>
        </p:blipFill>
        <p:spPr>
          <a:xfrm>
            <a:off x="7322775" y="4119292"/>
            <a:ext cx="1695687" cy="790685"/>
          </a:xfrm>
          <a:prstGeom prst="rect">
            <a:avLst/>
          </a:prstGeom>
        </p:spPr>
      </p:pic>
      <p:pic>
        <p:nvPicPr>
          <p:cNvPr id="9" name="Picture 8">
            <a:extLst>
              <a:ext uri="{FF2B5EF4-FFF2-40B4-BE49-F238E27FC236}">
                <a16:creationId xmlns:a16="http://schemas.microsoft.com/office/drawing/2014/main" id="{FFDB8DA5-D6F0-CC14-BD7C-382E80E28AEF}"/>
              </a:ext>
            </a:extLst>
          </p:cNvPr>
          <p:cNvPicPr>
            <a:picLocks noChangeAspect="1"/>
          </p:cNvPicPr>
          <p:nvPr/>
        </p:nvPicPr>
        <p:blipFill>
          <a:blip r:embed="rId4"/>
          <a:stretch>
            <a:fillRect/>
          </a:stretch>
        </p:blipFill>
        <p:spPr>
          <a:xfrm>
            <a:off x="7322775" y="5504516"/>
            <a:ext cx="4486068" cy="460109"/>
          </a:xfrm>
          <a:prstGeom prst="rect">
            <a:avLst/>
          </a:prstGeom>
        </p:spPr>
      </p:pic>
      <p:pic>
        <p:nvPicPr>
          <p:cNvPr id="12" name="Picture 11">
            <a:extLst>
              <a:ext uri="{FF2B5EF4-FFF2-40B4-BE49-F238E27FC236}">
                <a16:creationId xmlns:a16="http://schemas.microsoft.com/office/drawing/2014/main" id="{4A29A0C6-3336-DFEF-A79D-852D4946E608}"/>
              </a:ext>
            </a:extLst>
          </p:cNvPr>
          <p:cNvPicPr>
            <a:picLocks noChangeAspect="1"/>
          </p:cNvPicPr>
          <p:nvPr/>
        </p:nvPicPr>
        <p:blipFill>
          <a:blip r:embed="rId5"/>
          <a:stretch>
            <a:fillRect/>
          </a:stretch>
        </p:blipFill>
        <p:spPr>
          <a:xfrm>
            <a:off x="9280761" y="4224081"/>
            <a:ext cx="2610214" cy="581106"/>
          </a:xfrm>
          <a:prstGeom prst="rect">
            <a:avLst/>
          </a:prstGeom>
        </p:spPr>
      </p:pic>
    </p:spTree>
    <p:extLst>
      <p:ext uri="{BB962C8B-B14F-4D97-AF65-F5344CB8AC3E}">
        <p14:creationId xmlns:p14="http://schemas.microsoft.com/office/powerpoint/2010/main" val="1738068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734E1-E502-EB41-1143-121771C35C0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98375EB-EA92-4DA0-44C3-C927DCF5BBD8}"/>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12" name="Content Placeholder 2">
            <a:extLst>
              <a:ext uri="{FF2B5EF4-FFF2-40B4-BE49-F238E27FC236}">
                <a16:creationId xmlns:a16="http://schemas.microsoft.com/office/drawing/2014/main" id="{8B1DBA06-3155-8BF3-2C71-9D10CD1850C6}"/>
              </a:ext>
            </a:extLst>
          </p:cNvPr>
          <p:cNvSpPr txBox="1">
            <a:spLocks/>
          </p:cNvSpPr>
          <p:nvPr/>
        </p:nvSpPr>
        <p:spPr>
          <a:xfrm>
            <a:off x="925061" y="5348373"/>
            <a:ext cx="4900784" cy="42864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2"/>
            </a:pPr>
            <a:r>
              <a:rPr lang="en-US" dirty="0"/>
              <a:t>Define Tail classes and only apply CutMix with 50% prob</a:t>
            </a:r>
          </a:p>
          <a:p>
            <a:pPr>
              <a:buClr>
                <a:srgbClr val="1287C3"/>
              </a:buClr>
            </a:pPr>
            <a:endParaRPr lang="en-US" dirty="0"/>
          </a:p>
        </p:txBody>
      </p:sp>
      <p:sp>
        <p:nvSpPr>
          <p:cNvPr id="13" name="Content Placeholder 2">
            <a:extLst>
              <a:ext uri="{FF2B5EF4-FFF2-40B4-BE49-F238E27FC236}">
                <a16:creationId xmlns:a16="http://schemas.microsoft.com/office/drawing/2014/main" id="{41F880B5-04C5-8A6A-7631-1B29041C8FCF}"/>
              </a:ext>
            </a:extLst>
          </p:cNvPr>
          <p:cNvSpPr txBox="1">
            <a:spLocks/>
          </p:cNvSpPr>
          <p:nvPr/>
        </p:nvSpPr>
        <p:spPr>
          <a:xfrm>
            <a:off x="6024881" y="1111088"/>
            <a:ext cx="4900784" cy="5947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3"/>
            </a:pPr>
            <a:r>
              <a:rPr lang="en-US" dirty="0"/>
              <a:t>Modify training loop to randomly use CutMix on tail classes at random positions</a:t>
            </a:r>
          </a:p>
        </p:txBody>
      </p:sp>
      <p:pic>
        <p:nvPicPr>
          <p:cNvPr id="1026" name="Picture 2" descr="Sample images using the Mixup, Cutout and Cutmix augmentation methods [40].  | Download Scientific Diagram">
            <a:extLst>
              <a:ext uri="{FF2B5EF4-FFF2-40B4-BE49-F238E27FC236}">
                <a16:creationId xmlns:a16="http://schemas.microsoft.com/office/drawing/2014/main" id="{CDBDBB5F-8F35-8BDE-E5FE-5182D51E58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5393" y="1000251"/>
            <a:ext cx="2502377" cy="17251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564E64-5B9E-9578-A64C-1860A2F866FD}"/>
              </a:ext>
            </a:extLst>
          </p:cNvPr>
          <p:cNvPicPr>
            <a:picLocks noChangeAspect="1"/>
          </p:cNvPicPr>
          <p:nvPr/>
        </p:nvPicPr>
        <p:blipFill>
          <a:blip r:embed="rId3"/>
          <a:stretch>
            <a:fillRect/>
          </a:stretch>
        </p:blipFill>
        <p:spPr>
          <a:xfrm>
            <a:off x="1480562" y="5694466"/>
            <a:ext cx="3789782" cy="648252"/>
          </a:xfrm>
          <a:prstGeom prst="rect">
            <a:avLst/>
          </a:prstGeom>
        </p:spPr>
      </p:pic>
      <p:pic>
        <p:nvPicPr>
          <p:cNvPr id="11" name="Picture 10">
            <a:extLst>
              <a:ext uri="{FF2B5EF4-FFF2-40B4-BE49-F238E27FC236}">
                <a16:creationId xmlns:a16="http://schemas.microsoft.com/office/drawing/2014/main" id="{5547A6AD-30F7-7865-AABD-D746BB3ED736}"/>
              </a:ext>
            </a:extLst>
          </p:cNvPr>
          <p:cNvPicPr>
            <a:picLocks noChangeAspect="1"/>
          </p:cNvPicPr>
          <p:nvPr/>
        </p:nvPicPr>
        <p:blipFill>
          <a:blip r:embed="rId4"/>
          <a:stretch>
            <a:fillRect/>
          </a:stretch>
        </p:blipFill>
        <p:spPr>
          <a:xfrm>
            <a:off x="5898540" y="1654869"/>
            <a:ext cx="6002965" cy="2637883"/>
          </a:xfrm>
          <a:prstGeom prst="rect">
            <a:avLst/>
          </a:prstGeom>
        </p:spPr>
      </p:pic>
      <p:pic>
        <p:nvPicPr>
          <p:cNvPr id="16" name="Picture 15">
            <a:extLst>
              <a:ext uri="{FF2B5EF4-FFF2-40B4-BE49-F238E27FC236}">
                <a16:creationId xmlns:a16="http://schemas.microsoft.com/office/drawing/2014/main" id="{25D2435A-1B4C-2543-93BF-CA1EDFD48DDC}"/>
              </a:ext>
            </a:extLst>
          </p:cNvPr>
          <p:cNvPicPr>
            <a:picLocks noChangeAspect="1"/>
          </p:cNvPicPr>
          <p:nvPr/>
        </p:nvPicPr>
        <p:blipFill>
          <a:blip r:embed="rId5"/>
          <a:stretch>
            <a:fillRect/>
          </a:stretch>
        </p:blipFill>
        <p:spPr>
          <a:xfrm>
            <a:off x="5898541" y="4977881"/>
            <a:ext cx="5996096" cy="716585"/>
          </a:xfrm>
          <a:prstGeom prst="rect">
            <a:avLst/>
          </a:prstGeom>
        </p:spPr>
      </p:pic>
      <p:sp>
        <p:nvSpPr>
          <p:cNvPr id="17" name="Content Placeholder 2">
            <a:extLst>
              <a:ext uri="{FF2B5EF4-FFF2-40B4-BE49-F238E27FC236}">
                <a16:creationId xmlns:a16="http://schemas.microsoft.com/office/drawing/2014/main" id="{C0B60EA1-34F5-DFF2-1C3E-7444D620F759}"/>
              </a:ext>
            </a:extLst>
          </p:cNvPr>
          <p:cNvSpPr txBox="1">
            <a:spLocks/>
          </p:cNvSpPr>
          <p:nvPr/>
        </p:nvSpPr>
        <p:spPr>
          <a:xfrm>
            <a:off x="6024881" y="4541423"/>
            <a:ext cx="4900784" cy="5947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4"/>
            </a:pPr>
            <a:r>
              <a:rPr lang="en-US" dirty="0"/>
              <a:t>Modify loss for CutMix labels</a:t>
            </a:r>
          </a:p>
        </p:txBody>
      </p:sp>
      <p:sp>
        <p:nvSpPr>
          <p:cNvPr id="20" name="Content Placeholder 2">
            <a:extLst>
              <a:ext uri="{FF2B5EF4-FFF2-40B4-BE49-F238E27FC236}">
                <a16:creationId xmlns:a16="http://schemas.microsoft.com/office/drawing/2014/main" id="{6100270B-0980-4453-2D1B-0BDC959E4248}"/>
              </a:ext>
            </a:extLst>
          </p:cNvPr>
          <p:cNvSpPr txBox="1">
            <a:spLocks/>
          </p:cNvSpPr>
          <p:nvPr/>
        </p:nvSpPr>
        <p:spPr>
          <a:xfrm>
            <a:off x="944112" y="2828754"/>
            <a:ext cx="4900784" cy="42864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AutoNum type="arabicPeriod"/>
            </a:pPr>
            <a:r>
              <a:rPr lang="en-US" dirty="0"/>
              <a:t>CutMix Helper to determine cut region based on </a:t>
            </a:r>
            <a:r>
              <a:rPr lang="en-US" dirty="0" err="1"/>
              <a:t>lamda</a:t>
            </a:r>
            <a:endParaRPr lang="en-US" dirty="0"/>
          </a:p>
          <a:p>
            <a:pPr>
              <a:buClr>
                <a:srgbClr val="1287C3"/>
              </a:buClr>
            </a:pPr>
            <a:endParaRPr lang="en-US" dirty="0"/>
          </a:p>
        </p:txBody>
      </p:sp>
      <p:pic>
        <p:nvPicPr>
          <p:cNvPr id="22" name="Picture 21">
            <a:extLst>
              <a:ext uri="{FF2B5EF4-FFF2-40B4-BE49-F238E27FC236}">
                <a16:creationId xmlns:a16="http://schemas.microsoft.com/office/drawing/2014/main" id="{842D0E5B-9F85-2118-86E6-E667D07D3329}"/>
              </a:ext>
            </a:extLst>
          </p:cNvPr>
          <p:cNvPicPr>
            <a:picLocks noChangeAspect="1"/>
          </p:cNvPicPr>
          <p:nvPr/>
        </p:nvPicPr>
        <p:blipFill>
          <a:blip r:embed="rId6"/>
          <a:stretch>
            <a:fillRect/>
          </a:stretch>
        </p:blipFill>
        <p:spPr>
          <a:xfrm>
            <a:off x="1833328" y="3070017"/>
            <a:ext cx="2609439" cy="2105310"/>
          </a:xfrm>
          <a:prstGeom prst="rect">
            <a:avLst/>
          </a:prstGeom>
        </p:spPr>
      </p:pic>
    </p:spTree>
    <p:extLst>
      <p:ext uri="{BB962C8B-B14F-4D97-AF65-F5344CB8AC3E}">
        <p14:creationId xmlns:p14="http://schemas.microsoft.com/office/powerpoint/2010/main" val="117922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2E9980-348D-DCC4-CD14-CF5A900D9712}"/>
            </a:ext>
          </a:extLst>
        </p:cNvPr>
        <p:cNvGrpSpPr/>
        <p:nvPr/>
      </p:nvGrpSpPr>
      <p:grpSpPr>
        <a:xfrm>
          <a:off x="0" y="0"/>
          <a:ext cx="0" cy="0"/>
          <a:chOff x="0" y="0"/>
          <a:chExt cx="0" cy="0"/>
        </a:xfrm>
      </p:grpSpPr>
      <p:pic>
        <p:nvPicPr>
          <p:cNvPr id="9" name="Picture 8" descr="A screenshot of a computer screen&#10;&#10;AI-generated content may be incorrect.">
            <a:extLst>
              <a:ext uri="{FF2B5EF4-FFF2-40B4-BE49-F238E27FC236}">
                <a16:creationId xmlns:a16="http://schemas.microsoft.com/office/drawing/2014/main" id="{26290C8E-DF36-8304-C7DA-687B889053DD}"/>
              </a:ext>
            </a:extLst>
          </p:cNvPr>
          <p:cNvPicPr>
            <a:picLocks noChangeAspect="1"/>
          </p:cNvPicPr>
          <p:nvPr/>
        </p:nvPicPr>
        <p:blipFill>
          <a:blip r:embed="rId2"/>
          <a:srcRect r="1138" b="252"/>
          <a:stretch>
            <a:fillRect/>
          </a:stretch>
        </p:blipFill>
        <p:spPr>
          <a:xfrm>
            <a:off x="1486499" y="1598818"/>
            <a:ext cx="4416380" cy="2859787"/>
          </a:xfrm>
          <a:prstGeom prst="rect">
            <a:avLst/>
          </a:prstGeom>
        </p:spPr>
      </p:pic>
      <p:sp>
        <p:nvSpPr>
          <p:cNvPr id="11" name="Content Placeholder 2">
            <a:extLst>
              <a:ext uri="{FF2B5EF4-FFF2-40B4-BE49-F238E27FC236}">
                <a16:creationId xmlns:a16="http://schemas.microsoft.com/office/drawing/2014/main" id="{14367B19-8073-7713-AB07-E30303AE9AC3}"/>
              </a:ext>
            </a:extLst>
          </p:cNvPr>
          <p:cNvSpPr txBox="1">
            <a:spLocks/>
          </p:cNvSpPr>
          <p:nvPr/>
        </p:nvSpPr>
        <p:spPr>
          <a:xfrm>
            <a:off x="1322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8ECD7AEC-FFFD-88AD-4E6E-345F589BC61E}"/>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CutMix:</a:t>
            </a:r>
          </a:p>
        </p:txBody>
      </p:sp>
      <p:sp>
        <p:nvSpPr>
          <p:cNvPr id="16" name="Content Placeholder 2">
            <a:extLst>
              <a:ext uri="{FF2B5EF4-FFF2-40B4-BE49-F238E27FC236}">
                <a16:creationId xmlns:a16="http://schemas.microsoft.com/office/drawing/2014/main" id="{AA5DE4C3-C6F1-5A71-9912-A57EEE5D9FF7}"/>
              </a:ext>
            </a:extLst>
          </p:cNvPr>
          <p:cNvSpPr txBox="1">
            <a:spLocks/>
          </p:cNvSpPr>
          <p:nvPr/>
        </p:nvSpPr>
        <p:spPr>
          <a:xfrm>
            <a:off x="2233372" y="5109619"/>
            <a:ext cx="8231691" cy="880388"/>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decreased by 5.16%. Overall recall decreased for most classes. Macro-avg decreased. Cut region may have been too aggressive to produce increased results. Did not commit further time testing.</a:t>
            </a:r>
          </a:p>
        </p:txBody>
      </p:sp>
      <p:sp>
        <p:nvSpPr>
          <p:cNvPr id="4" name="Title 1">
            <a:extLst>
              <a:ext uri="{FF2B5EF4-FFF2-40B4-BE49-F238E27FC236}">
                <a16:creationId xmlns:a16="http://schemas.microsoft.com/office/drawing/2014/main" id="{55322315-984E-D186-B305-BA64C5DACADC}"/>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pic>
        <p:nvPicPr>
          <p:cNvPr id="3" name="Picture 2">
            <a:extLst>
              <a:ext uri="{FF2B5EF4-FFF2-40B4-BE49-F238E27FC236}">
                <a16:creationId xmlns:a16="http://schemas.microsoft.com/office/drawing/2014/main" id="{1DC4E190-9E1D-FD04-EE04-FFDCF2562926}"/>
              </a:ext>
            </a:extLst>
          </p:cNvPr>
          <p:cNvPicPr>
            <a:picLocks noChangeAspect="1"/>
          </p:cNvPicPr>
          <p:nvPr/>
        </p:nvPicPr>
        <p:blipFill>
          <a:blip r:embed="rId3"/>
          <a:stretch>
            <a:fillRect/>
          </a:stretch>
        </p:blipFill>
        <p:spPr>
          <a:xfrm>
            <a:off x="7152858" y="1714562"/>
            <a:ext cx="4243370" cy="2723137"/>
          </a:xfrm>
          <a:prstGeom prst="rect">
            <a:avLst/>
          </a:prstGeom>
        </p:spPr>
      </p:pic>
      <p:sp>
        <p:nvSpPr>
          <p:cNvPr id="6" name="Content Placeholder 2">
            <a:extLst>
              <a:ext uri="{FF2B5EF4-FFF2-40B4-BE49-F238E27FC236}">
                <a16:creationId xmlns:a16="http://schemas.microsoft.com/office/drawing/2014/main" id="{9A9A2888-54E8-ABA7-96EB-C691B01EE25B}"/>
              </a:ext>
            </a:extLst>
          </p:cNvPr>
          <p:cNvSpPr txBox="1">
            <a:spLocks/>
          </p:cNvSpPr>
          <p:nvPr/>
        </p:nvSpPr>
        <p:spPr>
          <a:xfrm>
            <a:off x="5642643" y="6378469"/>
            <a:ext cx="6348591" cy="367284"/>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*Note: Did try CutMix for all classes, but accuracy was 78.08%</a:t>
            </a:r>
          </a:p>
        </p:txBody>
      </p:sp>
      <p:sp>
        <p:nvSpPr>
          <p:cNvPr id="2" name="Rectangle 1">
            <a:extLst>
              <a:ext uri="{FF2B5EF4-FFF2-40B4-BE49-F238E27FC236}">
                <a16:creationId xmlns:a16="http://schemas.microsoft.com/office/drawing/2014/main" id="{FE13973D-5FD7-131E-D189-B83D4E20FEEE}"/>
              </a:ext>
            </a:extLst>
          </p:cNvPr>
          <p:cNvSpPr/>
          <p:nvPr/>
        </p:nvSpPr>
        <p:spPr>
          <a:xfrm>
            <a:off x="9257416" y="362994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 name="Rectangle 4">
            <a:extLst>
              <a:ext uri="{FF2B5EF4-FFF2-40B4-BE49-F238E27FC236}">
                <a16:creationId xmlns:a16="http://schemas.microsoft.com/office/drawing/2014/main" id="{C1E18EAE-0F4D-8023-CA8D-52405F946DD2}"/>
              </a:ext>
            </a:extLst>
          </p:cNvPr>
          <p:cNvSpPr/>
          <p:nvPr/>
        </p:nvSpPr>
        <p:spPr>
          <a:xfrm>
            <a:off x="9257416" y="348336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Rectangle 6">
            <a:extLst>
              <a:ext uri="{FF2B5EF4-FFF2-40B4-BE49-F238E27FC236}">
                <a16:creationId xmlns:a16="http://schemas.microsoft.com/office/drawing/2014/main" id="{9A111CA0-5FB5-09FA-95AD-7ABC3770474B}"/>
              </a:ext>
            </a:extLst>
          </p:cNvPr>
          <p:cNvSpPr/>
          <p:nvPr/>
        </p:nvSpPr>
        <p:spPr>
          <a:xfrm>
            <a:off x="9257416" y="3336781"/>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Rectangle 7">
            <a:extLst>
              <a:ext uri="{FF2B5EF4-FFF2-40B4-BE49-F238E27FC236}">
                <a16:creationId xmlns:a16="http://schemas.microsoft.com/office/drawing/2014/main" id="{716E491B-1410-E58D-A714-F7F8022C9652}"/>
              </a:ext>
            </a:extLst>
          </p:cNvPr>
          <p:cNvSpPr/>
          <p:nvPr/>
        </p:nvSpPr>
        <p:spPr>
          <a:xfrm>
            <a:off x="9257416" y="3201970"/>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a:extLst>
              <a:ext uri="{FF2B5EF4-FFF2-40B4-BE49-F238E27FC236}">
                <a16:creationId xmlns:a16="http://schemas.microsoft.com/office/drawing/2014/main" id="{F0267883-ABCC-F81F-9EB3-11A9A32FB5EF}"/>
              </a:ext>
            </a:extLst>
          </p:cNvPr>
          <p:cNvSpPr/>
          <p:nvPr/>
        </p:nvSpPr>
        <p:spPr>
          <a:xfrm>
            <a:off x="9257416" y="2899981"/>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Rectangle 11">
            <a:extLst>
              <a:ext uri="{FF2B5EF4-FFF2-40B4-BE49-F238E27FC236}">
                <a16:creationId xmlns:a16="http://schemas.microsoft.com/office/drawing/2014/main" id="{6A62FBB3-B960-34AF-8B25-780683BC647C}"/>
              </a:ext>
            </a:extLst>
          </p:cNvPr>
          <p:cNvSpPr/>
          <p:nvPr/>
        </p:nvSpPr>
        <p:spPr>
          <a:xfrm>
            <a:off x="9257416" y="2744576"/>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3" name="Rectangle 12">
            <a:extLst>
              <a:ext uri="{FF2B5EF4-FFF2-40B4-BE49-F238E27FC236}">
                <a16:creationId xmlns:a16="http://schemas.microsoft.com/office/drawing/2014/main" id="{D0D3B1A4-3AA5-8A50-2988-42AF7A1EF1F0}"/>
              </a:ext>
            </a:extLst>
          </p:cNvPr>
          <p:cNvSpPr/>
          <p:nvPr/>
        </p:nvSpPr>
        <p:spPr>
          <a:xfrm>
            <a:off x="9257416" y="2603469"/>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Rectangle 14">
            <a:extLst>
              <a:ext uri="{FF2B5EF4-FFF2-40B4-BE49-F238E27FC236}">
                <a16:creationId xmlns:a16="http://schemas.microsoft.com/office/drawing/2014/main" id="{F9CAB4B4-B53E-8DB1-8AF3-0F24D6E7C2B9}"/>
              </a:ext>
            </a:extLst>
          </p:cNvPr>
          <p:cNvSpPr/>
          <p:nvPr/>
        </p:nvSpPr>
        <p:spPr>
          <a:xfrm>
            <a:off x="9257416" y="2448064"/>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7" name="Rectangle 16">
            <a:extLst>
              <a:ext uri="{FF2B5EF4-FFF2-40B4-BE49-F238E27FC236}">
                <a16:creationId xmlns:a16="http://schemas.microsoft.com/office/drawing/2014/main" id="{0B40B625-2041-20BE-4827-05C9DA7DD049}"/>
              </a:ext>
            </a:extLst>
          </p:cNvPr>
          <p:cNvSpPr/>
          <p:nvPr/>
        </p:nvSpPr>
        <p:spPr>
          <a:xfrm>
            <a:off x="9257416" y="2307007"/>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Rectangle 17">
            <a:extLst>
              <a:ext uri="{FF2B5EF4-FFF2-40B4-BE49-F238E27FC236}">
                <a16:creationId xmlns:a16="http://schemas.microsoft.com/office/drawing/2014/main" id="{087EADDF-2EF0-81C4-8325-CB479ED845D4}"/>
              </a:ext>
            </a:extLst>
          </p:cNvPr>
          <p:cNvSpPr/>
          <p:nvPr/>
        </p:nvSpPr>
        <p:spPr>
          <a:xfrm>
            <a:off x="9257416" y="3046565"/>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Tree>
    <p:extLst>
      <p:ext uri="{BB962C8B-B14F-4D97-AF65-F5344CB8AC3E}">
        <p14:creationId xmlns:p14="http://schemas.microsoft.com/office/powerpoint/2010/main" val="332970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B0AA6-1873-E000-F80B-D92E251A82FE}"/>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035B02FD-51F5-944C-489D-45558BB2AC23}"/>
              </a:ext>
            </a:extLst>
          </p:cNvPr>
          <p:cNvSpPr txBox="1">
            <a:spLocks/>
          </p:cNvSpPr>
          <p:nvPr/>
        </p:nvSpPr>
        <p:spPr>
          <a:xfrm>
            <a:off x="2000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6C917790-91D4-E33F-D671-DAC6E5DBB01B}"/>
              </a:ext>
            </a:extLst>
          </p:cNvPr>
          <p:cNvSpPr txBox="1">
            <a:spLocks/>
          </p:cNvSpPr>
          <p:nvPr/>
        </p:nvSpPr>
        <p:spPr>
          <a:xfrm>
            <a:off x="7407217"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CutMix:</a:t>
            </a:r>
          </a:p>
        </p:txBody>
      </p:sp>
      <p:sp>
        <p:nvSpPr>
          <p:cNvPr id="16" name="Content Placeholder 2">
            <a:extLst>
              <a:ext uri="{FF2B5EF4-FFF2-40B4-BE49-F238E27FC236}">
                <a16:creationId xmlns:a16="http://schemas.microsoft.com/office/drawing/2014/main" id="{4B773311-83A5-A4B6-B4A5-3F469CEF53B4}"/>
              </a:ext>
            </a:extLst>
          </p:cNvPr>
          <p:cNvSpPr txBox="1">
            <a:spLocks/>
          </p:cNvSpPr>
          <p:nvPr/>
        </p:nvSpPr>
        <p:spPr>
          <a:xfrm>
            <a:off x="2379171" y="5754541"/>
            <a:ext cx="8231691" cy="720929"/>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Head Class diagonals decreased in accuracy while tail class dominates</a:t>
            </a:r>
          </a:p>
        </p:txBody>
      </p:sp>
      <p:pic>
        <p:nvPicPr>
          <p:cNvPr id="5" name="Picture 4" descr="A blue and white graph&#10;&#10;AI-generated content may be incorrect.">
            <a:extLst>
              <a:ext uri="{FF2B5EF4-FFF2-40B4-BE49-F238E27FC236}">
                <a16:creationId xmlns:a16="http://schemas.microsoft.com/office/drawing/2014/main" id="{990D3410-8ED2-4118-466B-6B5404382D58}"/>
              </a:ext>
            </a:extLst>
          </p:cNvPr>
          <p:cNvPicPr>
            <a:picLocks noChangeAspect="1"/>
          </p:cNvPicPr>
          <p:nvPr/>
        </p:nvPicPr>
        <p:blipFill>
          <a:blip r:embed="rId2"/>
          <a:srcRect t="892" r="-100"/>
          <a:stretch>
            <a:fillRect/>
          </a:stretch>
        </p:blipFill>
        <p:spPr>
          <a:xfrm>
            <a:off x="1566413" y="1516384"/>
            <a:ext cx="4746824" cy="4256330"/>
          </a:xfrm>
          <a:prstGeom prst="rect">
            <a:avLst/>
          </a:prstGeom>
        </p:spPr>
      </p:pic>
      <p:pic>
        <p:nvPicPr>
          <p:cNvPr id="6" name="Picture 5">
            <a:extLst>
              <a:ext uri="{FF2B5EF4-FFF2-40B4-BE49-F238E27FC236}">
                <a16:creationId xmlns:a16="http://schemas.microsoft.com/office/drawing/2014/main" id="{91B0C627-EC0D-CFBD-4C84-0B96F6DA86A3}"/>
              </a:ext>
            </a:extLst>
          </p:cNvPr>
          <p:cNvPicPr>
            <a:picLocks noChangeAspect="1"/>
          </p:cNvPicPr>
          <p:nvPr/>
        </p:nvPicPr>
        <p:blipFill>
          <a:blip r:embed="rId3"/>
          <a:stretch>
            <a:fillRect/>
          </a:stretch>
        </p:blipFill>
        <p:spPr>
          <a:xfrm>
            <a:off x="6984623" y="1516384"/>
            <a:ext cx="4624922" cy="4226750"/>
          </a:xfrm>
          <a:prstGeom prst="rect">
            <a:avLst/>
          </a:prstGeom>
        </p:spPr>
      </p:pic>
      <p:sp>
        <p:nvSpPr>
          <p:cNvPr id="7" name="Title 1">
            <a:extLst>
              <a:ext uri="{FF2B5EF4-FFF2-40B4-BE49-F238E27FC236}">
                <a16:creationId xmlns:a16="http://schemas.microsoft.com/office/drawing/2014/main" id="{45D38C12-20A4-F6B2-B691-8D637C4C5F31}"/>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a:t>
            </a:r>
          </a:p>
        </p:txBody>
      </p:sp>
      <p:cxnSp>
        <p:nvCxnSpPr>
          <p:cNvPr id="10" name="Straight Arrow Connector 9">
            <a:extLst>
              <a:ext uri="{FF2B5EF4-FFF2-40B4-BE49-F238E27FC236}">
                <a16:creationId xmlns:a16="http://schemas.microsoft.com/office/drawing/2014/main" id="{F173D977-A39B-9F0F-F1BF-05879ACA33ED}"/>
              </a:ext>
            </a:extLst>
          </p:cNvPr>
          <p:cNvCxnSpPr/>
          <p:nvPr/>
        </p:nvCxnSpPr>
        <p:spPr>
          <a:xfrm>
            <a:off x="8054954" y="3016620"/>
            <a:ext cx="1716259" cy="15826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182ED3B-7BF0-9F23-97BB-48EACEF6A8EA}"/>
              </a:ext>
            </a:extLst>
          </p:cNvPr>
          <p:cNvSpPr/>
          <p:nvPr/>
        </p:nvSpPr>
        <p:spPr>
          <a:xfrm>
            <a:off x="7144071" y="4157003"/>
            <a:ext cx="1821766" cy="1399718"/>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412CE35-22DC-1C9F-B71B-E3CC06FF0193}"/>
              </a:ext>
            </a:extLst>
          </p:cNvPr>
          <p:cNvSpPr/>
          <p:nvPr/>
        </p:nvSpPr>
        <p:spPr>
          <a:xfrm rot="3691267">
            <a:off x="9678456" y="3622401"/>
            <a:ext cx="2036576" cy="117463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6301B4-CFFC-3F4A-FCBB-7609123234D2}"/>
              </a:ext>
            </a:extLst>
          </p:cNvPr>
          <p:cNvSpPr/>
          <p:nvPr/>
        </p:nvSpPr>
        <p:spPr>
          <a:xfrm rot="3691267">
            <a:off x="10086597" y="1492385"/>
            <a:ext cx="1219065" cy="1174635"/>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2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177C-9AF5-BF9E-C81D-781F9F640758}"/>
              </a:ext>
            </a:extLst>
          </p:cNvPr>
          <p:cNvSpPr>
            <a:spLocks noGrp="1"/>
          </p:cNvSpPr>
          <p:nvPr>
            <p:ph type="title"/>
          </p:nvPr>
        </p:nvSpPr>
        <p:spPr>
          <a:xfrm>
            <a:off x="3880430" y="583345"/>
            <a:ext cx="7160357" cy="1065594"/>
          </a:xfrm>
        </p:spPr>
        <p:txBody>
          <a:bodyPr vert="horz" lIns="91440" tIns="45720" rIns="91440" bIns="45720" rtlCol="0" anchor="t">
            <a:normAutofit/>
          </a:bodyPr>
          <a:lstStyle/>
          <a:p>
            <a:pPr algn="l"/>
            <a:r>
              <a:rPr lang="en-US" sz="6000" b="1" dirty="0"/>
              <a:t>Table of Contents:</a:t>
            </a:r>
          </a:p>
        </p:txBody>
      </p:sp>
      <p:sp>
        <p:nvSpPr>
          <p:cNvPr id="5" name="Title 1">
            <a:extLst>
              <a:ext uri="{FF2B5EF4-FFF2-40B4-BE49-F238E27FC236}">
                <a16:creationId xmlns:a16="http://schemas.microsoft.com/office/drawing/2014/main" id="{8AE253A3-667D-367C-BA89-9596C9196880}"/>
              </a:ext>
            </a:extLst>
          </p:cNvPr>
          <p:cNvSpPr txBox="1">
            <a:spLocks/>
          </p:cNvSpPr>
          <p:nvPr/>
        </p:nvSpPr>
        <p:spPr>
          <a:xfrm>
            <a:off x="2545940" y="2011907"/>
            <a:ext cx="8899696" cy="4340032"/>
          </a:xfrm>
          <a:prstGeom prst="rect">
            <a:avLst/>
          </a:prstGeom>
          <a:effectLst/>
        </p:spPr>
        <p:txBody>
          <a:bodyPr vert="horz" lIns="91440" tIns="45720" rIns="91440" bIns="45720" rtlCol="0" anchor="t">
            <a:normAutofit fontScale="7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857250" indent="-857250" algn="l">
              <a:buFont typeface="Arial"/>
              <a:buChar char="•"/>
            </a:pPr>
            <a:r>
              <a:rPr lang="en-US" sz="6000" dirty="0"/>
              <a:t>Introduction</a:t>
            </a:r>
          </a:p>
          <a:p>
            <a:pPr marL="857250" indent="-857250" algn="l">
              <a:buFont typeface="Arial"/>
              <a:buChar char="•"/>
            </a:pPr>
            <a:r>
              <a:rPr lang="en-US" sz="6000" dirty="0"/>
              <a:t>Baseline Model Description</a:t>
            </a:r>
          </a:p>
          <a:p>
            <a:pPr marL="857250" indent="-857250" algn="l">
              <a:buFont typeface="Arial"/>
              <a:buChar char="•"/>
            </a:pPr>
            <a:r>
              <a:rPr lang="en-US" sz="6000" dirty="0"/>
              <a:t>Improvements Made + Evaluations</a:t>
            </a:r>
          </a:p>
          <a:p>
            <a:pPr marL="1314450" lvl="1" indent="-857250" algn="l">
              <a:spcBef>
                <a:spcPct val="0"/>
              </a:spcBef>
              <a:buFont typeface="Courier New"/>
              <a:buChar char="o"/>
            </a:pPr>
            <a:r>
              <a:rPr lang="en-US" sz="3800" dirty="0">
                <a:ln w="3175" cmpd="sng">
                  <a:noFill/>
                </a:ln>
                <a:solidFill>
                  <a:srgbClr val="000000"/>
                </a:solidFill>
              </a:rPr>
              <a:t>Resampling</a:t>
            </a:r>
          </a:p>
          <a:p>
            <a:pPr marL="1314450" lvl="1" indent="-857250" algn="l">
              <a:buFont typeface="Courier New"/>
              <a:buChar char="o"/>
            </a:pPr>
            <a:r>
              <a:rPr lang="en-US" sz="3800" dirty="0">
                <a:ln w="3175" cmpd="sng">
                  <a:noFill/>
                </a:ln>
                <a:solidFill>
                  <a:srgbClr val="000000"/>
                </a:solidFill>
              </a:rPr>
              <a:t>Decoupling</a:t>
            </a:r>
            <a:endParaRPr lang="en-US" sz="3800" dirty="0"/>
          </a:p>
          <a:p>
            <a:pPr marL="1314450" lvl="1" indent="-857250">
              <a:buFont typeface="Courier New"/>
              <a:buChar char="o"/>
            </a:pPr>
            <a:r>
              <a:rPr lang="en-US" sz="3800" dirty="0">
                <a:ln w="3175" cmpd="sng">
                  <a:noFill/>
                </a:ln>
                <a:solidFill>
                  <a:srgbClr val="000000"/>
                </a:solidFill>
              </a:rPr>
              <a:t>Advanced Loss Functions</a:t>
            </a:r>
          </a:p>
          <a:p>
            <a:pPr marL="1314450" lvl="1" indent="-857250">
              <a:buFont typeface="Courier New"/>
              <a:buChar char="o"/>
            </a:pPr>
            <a:r>
              <a:rPr lang="en-US" sz="3800" dirty="0">
                <a:ln w="3175" cmpd="sng">
                  <a:noFill/>
                </a:ln>
                <a:solidFill>
                  <a:srgbClr val="000000"/>
                </a:solidFill>
              </a:rPr>
              <a:t>Data Augmentations</a:t>
            </a:r>
            <a:endParaRPr lang="en-US" sz="6000" dirty="0"/>
          </a:p>
          <a:p>
            <a:pPr marL="857250" indent="-857250" algn="l">
              <a:buFont typeface="Arial"/>
              <a:buChar char="•"/>
            </a:pPr>
            <a:r>
              <a:rPr lang="en-US" sz="6000" dirty="0"/>
              <a:t>Conclusion</a:t>
            </a:r>
          </a:p>
        </p:txBody>
      </p:sp>
    </p:spTree>
    <p:extLst>
      <p:ext uri="{BB962C8B-B14F-4D97-AF65-F5344CB8AC3E}">
        <p14:creationId xmlns:p14="http://schemas.microsoft.com/office/powerpoint/2010/main" val="3800229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AEBF-90E3-A186-B438-A2F0842D778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7FB83C-148B-0811-55BD-A955E624D148}"/>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Advanced Loss Functions</a:t>
            </a:r>
          </a:p>
        </p:txBody>
      </p:sp>
      <p:sp>
        <p:nvSpPr>
          <p:cNvPr id="13" name="Content Placeholder 2">
            <a:extLst>
              <a:ext uri="{FF2B5EF4-FFF2-40B4-BE49-F238E27FC236}">
                <a16:creationId xmlns:a16="http://schemas.microsoft.com/office/drawing/2014/main" id="{39193E33-1732-6824-D4AB-DFAB75BC1726}"/>
              </a:ext>
            </a:extLst>
          </p:cNvPr>
          <p:cNvSpPr txBox="1">
            <a:spLocks/>
          </p:cNvSpPr>
          <p:nvPr/>
        </p:nvSpPr>
        <p:spPr>
          <a:xfrm>
            <a:off x="1368944" y="1442087"/>
            <a:ext cx="4895055" cy="47008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r>
              <a:rPr lang="en-US" dirty="0"/>
              <a:t>Loss is getting calculated by hard labels from Cross-Entropy loss</a:t>
            </a:r>
          </a:p>
          <a:p>
            <a:pPr lvl="1"/>
            <a:endParaRPr lang="en-US" dirty="0"/>
          </a:p>
          <a:p>
            <a:pPr lvl="1"/>
            <a:endParaRPr lang="en-US" dirty="0"/>
          </a:p>
          <a:p>
            <a:pPr lvl="1"/>
            <a:r>
              <a:rPr lang="en-US" dirty="0"/>
              <a:t>Target Label “Cat” Ex:</a:t>
            </a:r>
          </a:p>
          <a:p>
            <a:pPr lvl="1"/>
            <a:endParaRPr lang="en-US" dirty="0"/>
          </a:p>
          <a:p>
            <a:pPr lvl="1"/>
            <a:endParaRPr lang="en-US" dirty="0"/>
          </a:p>
          <a:p>
            <a:pPr lvl="1"/>
            <a:r>
              <a:rPr lang="en-US" dirty="0"/>
              <a:t>Models learns to be overconfident</a:t>
            </a:r>
          </a:p>
          <a:p>
            <a:pPr lvl="1"/>
            <a:r>
              <a:rPr lang="en-US" dirty="0"/>
              <a:t>Memorizes class-specific patterns</a:t>
            </a:r>
          </a:p>
        </p:txBody>
      </p:sp>
      <p:sp>
        <p:nvSpPr>
          <p:cNvPr id="19" name="Content Placeholder 2">
            <a:extLst>
              <a:ext uri="{FF2B5EF4-FFF2-40B4-BE49-F238E27FC236}">
                <a16:creationId xmlns:a16="http://schemas.microsoft.com/office/drawing/2014/main" id="{607B9DC3-85AC-D23E-71A6-7ADAD985EFC8}"/>
              </a:ext>
            </a:extLst>
          </p:cNvPr>
          <p:cNvSpPr txBox="1">
            <a:spLocks/>
          </p:cNvSpPr>
          <p:nvPr/>
        </p:nvSpPr>
        <p:spPr>
          <a:xfrm>
            <a:off x="8299959" y="6363019"/>
            <a:ext cx="3890601" cy="497612"/>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C. Szegedy, V. </a:t>
            </a:r>
            <a:r>
              <a:rPr lang="en-US" dirty="0" err="1"/>
              <a:t>Vanhoucke</a:t>
            </a:r>
            <a:r>
              <a:rPr lang="en-US" dirty="0"/>
              <a:t>, S. Ioffe, J. </a:t>
            </a:r>
            <a:r>
              <a:rPr lang="en-US" dirty="0" err="1"/>
              <a:t>Shlens</a:t>
            </a:r>
            <a:r>
              <a:rPr lang="en-US" dirty="0"/>
              <a:t>, and Z. </a:t>
            </a:r>
            <a:r>
              <a:rPr lang="en-US" dirty="0" err="1"/>
              <a:t>Wojna</a:t>
            </a:r>
            <a:r>
              <a:rPr lang="en-US" dirty="0"/>
              <a:t>, “Rethinking the Inception architecture for computer vision,” in </a:t>
            </a:r>
            <a:r>
              <a:rPr lang="en-US" i="1" dirty="0"/>
              <a:t>Proc. IEEE Conf. Comput. Vis. Pattern </a:t>
            </a:r>
            <a:r>
              <a:rPr lang="en-US" i="1" dirty="0" err="1"/>
              <a:t>Recognit</a:t>
            </a:r>
            <a:r>
              <a:rPr lang="en-US" i="1" dirty="0"/>
              <a:t>. (CVPR)</a:t>
            </a:r>
            <a:r>
              <a:rPr lang="en-US" dirty="0"/>
              <a:t>, 2016, pp. 2818–2826.</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4844BC8B-E3DC-EE35-769F-DD3B58F85618}"/>
                  </a:ext>
                </a:extLst>
              </p:cNvPr>
              <p:cNvSpPr txBox="1">
                <a:spLocks/>
              </p:cNvSpPr>
              <p:nvPr/>
            </p:nvSpPr>
            <p:spPr>
              <a:xfrm>
                <a:off x="6379366" y="1442087"/>
                <a:ext cx="4895055" cy="47008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Fix: Label Smoothing</a:t>
                </a:r>
              </a:p>
              <a:p>
                <a:pPr lvl="1"/>
                <a:r>
                  <a:rPr lang="en-US" dirty="0"/>
                  <a:t>Softens the one-hot targets for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=0.1</m:t>
                    </m:r>
                  </m:oMath>
                </a14:m>
                <a:endParaRPr lang="en-US" dirty="0"/>
              </a:p>
              <a:p>
                <a:pPr lvl="1"/>
                <a:endParaRPr lang="en-US" dirty="0"/>
              </a:p>
              <a:p>
                <a:pPr lvl="1"/>
                <a:r>
                  <a:rPr lang="en-US" dirty="0"/>
                  <a:t>New target distribution is:</a:t>
                </a:r>
              </a:p>
              <a:p>
                <a:pPr lvl="1"/>
                <a:endParaRPr lang="en-US" dirty="0"/>
              </a:p>
              <a:p>
                <a:pPr lvl="1"/>
                <a:endParaRPr lang="en-US" dirty="0"/>
              </a:p>
              <a:p>
                <a:pPr lvl="1"/>
                <a:r>
                  <a:rPr lang="en-US" dirty="0"/>
                  <a:t>Modifies loss to:</a:t>
                </a:r>
              </a:p>
            </p:txBody>
          </p:sp>
        </mc:Choice>
        <mc:Fallback xmlns="">
          <p:sp>
            <p:nvSpPr>
              <p:cNvPr id="2" name="Content Placeholder 2">
                <a:extLst>
                  <a:ext uri="{FF2B5EF4-FFF2-40B4-BE49-F238E27FC236}">
                    <a16:creationId xmlns:a16="http://schemas.microsoft.com/office/drawing/2014/main" id="{4844BC8B-E3DC-EE35-769F-DD3B58F85618}"/>
                  </a:ext>
                </a:extLst>
              </p:cNvPr>
              <p:cNvSpPr txBox="1">
                <a:spLocks noRot="1" noChangeAspect="1" noMove="1" noResize="1" noEditPoints="1" noAdjustHandles="1" noChangeArrowheads="1" noChangeShapeType="1" noTextEdit="1"/>
              </p:cNvSpPr>
              <p:nvPr/>
            </p:nvSpPr>
            <p:spPr>
              <a:xfrm>
                <a:off x="6379366" y="1442087"/>
                <a:ext cx="4895055" cy="4700893"/>
              </a:xfrm>
              <a:prstGeom prst="rect">
                <a:avLst/>
              </a:prstGeom>
              <a:blipFill>
                <a:blip r:embed="rId2"/>
                <a:stretch>
                  <a:fillRect l="-3113" t="-40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371F8B-E142-00BD-9161-52FBC506109D}"/>
              </a:ext>
            </a:extLst>
          </p:cNvPr>
          <p:cNvPicPr>
            <a:picLocks noChangeAspect="1"/>
          </p:cNvPicPr>
          <p:nvPr/>
        </p:nvPicPr>
        <p:blipFill>
          <a:blip r:embed="rId3"/>
          <a:stretch>
            <a:fillRect/>
          </a:stretch>
        </p:blipFill>
        <p:spPr>
          <a:xfrm>
            <a:off x="2220456" y="2702277"/>
            <a:ext cx="2986696" cy="706530"/>
          </a:xfrm>
          <a:prstGeom prst="rect">
            <a:avLst/>
          </a:prstGeom>
        </p:spPr>
      </p:pic>
      <p:pic>
        <p:nvPicPr>
          <p:cNvPr id="8" name="Picture 7">
            <a:extLst>
              <a:ext uri="{FF2B5EF4-FFF2-40B4-BE49-F238E27FC236}">
                <a16:creationId xmlns:a16="http://schemas.microsoft.com/office/drawing/2014/main" id="{E976BAF1-2830-7848-58D7-C36F4A9BE92F}"/>
              </a:ext>
            </a:extLst>
          </p:cNvPr>
          <p:cNvPicPr>
            <a:picLocks noChangeAspect="1"/>
          </p:cNvPicPr>
          <p:nvPr/>
        </p:nvPicPr>
        <p:blipFill>
          <a:blip r:embed="rId4"/>
          <a:stretch>
            <a:fillRect/>
          </a:stretch>
        </p:blipFill>
        <p:spPr>
          <a:xfrm>
            <a:off x="2061668" y="4155723"/>
            <a:ext cx="3659556" cy="547688"/>
          </a:xfrm>
          <a:prstGeom prst="rect">
            <a:avLst/>
          </a:prstGeom>
        </p:spPr>
      </p:pic>
      <p:pic>
        <p:nvPicPr>
          <p:cNvPr id="14" name="Picture 13">
            <a:extLst>
              <a:ext uri="{FF2B5EF4-FFF2-40B4-BE49-F238E27FC236}">
                <a16:creationId xmlns:a16="http://schemas.microsoft.com/office/drawing/2014/main" id="{42E077C7-317D-B005-AD0B-9B3D8A73CA89}"/>
              </a:ext>
            </a:extLst>
          </p:cNvPr>
          <p:cNvPicPr>
            <a:picLocks noChangeAspect="1"/>
          </p:cNvPicPr>
          <p:nvPr/>
        </p:nvPicPr>
        <p:blipFill>
          <a:blip r:embed="rId5"/>
          <a:stretch>
            <a:fillRect/>
          </a:stretch>
        </p:blipFill>
        <p:spPr>
          <a:xfrm>
            <a:off x="6799783" y="2671325"/>
            <a:ext cx="4838397" cy="352376"/>
          </a:xfrm>
          <a:prstGeom prst="rect">
            <a:avLst/>
          </a:prstGeom>
        </p:spPr>
      </p:pic>
      <p:pic>
        <p:nvPicPr>
          <p:cNvPr id="16" name="Picture 15">
            <a:extLst>
              <a:ext uri="{FF2B5EF4-FFF2-40B4-BE49-F238E27FC236}">
                <a16:creationId xmlns:a16="http://schemas.microsoft.com/office/drawing/2014/main" id="{754FDDB5-4CBC-0772-7458-2EC6E5D97F7B}"/>
              </a:ext>
            </a:extLst>
          </p:cNvPr>
          <p:cNvPicPr>
            <a:picLocks noChangeAspect="1"/>
          </p:cNvPicPr>
          <p:nvPr/>
        </p:nvPicPr>
        <p:blipFill>
          <a:blip r:embed="rId6"/>
          <a:stretch>
            <a:fillRect/>
          </a:stretch>
        </p:blipFill>
        <p:spPr>
          <a:xfrm>
            <a:off x="7418395" y="3553145"/>
            <a:ext cx="2600688" cy="876422"/>
          </a:xfrm>
          <a:prstGeom prst="rect">
            <a:avLst/>
          </a:prstGeom>
        </p:spPr>
      </p:pic>
      <p:pic>
        <p:nvPicPr>
          <p:cNvPr id="20" name="Picture 19">
            <a:extLst>
              <a:ext uri="{FF2B5EF4-FFF2-40B4-BE49-F238E27FC236}">
                <a16:creationId xmlns:a16="http://schemas.microsoft.com/office/drawing/2014/main" id="{BF401531-45A0-CF12-D819-67878BC5B95F}"/>
              </a:ext>
            </a:extLst>
          </p:cNvPr>
          <p:cNvPicPr>
            <a:picLocks noChangeAspect="1"/>
          </p:cNvPicPr>
          <p:nvPr/>
        </p:nvPicPr>
        <p:blipFill>
          <a:blip r:embed="rId7"/>
          <a:stretch>
            <a:fillRect/>
          </a:stretch>
        </p:blipFill>
        <p:spPr>
          <a:xfrm>
            <a:off x="7466294" y="4927527"/>
            <a:ext cx="2362530" cy="847843"/>
          </a:xfrm>
          <a:prstGeom prst="rect">
            <a:avLst/>
          </a:prstGeom>
        </p:spPr>
      </p:pic>
      <p:pic>
        <p:nvPicPr>
          <p:cNvPr id="22" name="Picture 21">
            <a:extLst>
              <a:ext uri="{FF2B5EF4-FFF2-40B4-BE49-F238E27FC236}">
                <a16:creationId xmlns:a16="http://schemas.microsoft.com/office/drawing/2014/main" id="{D48B2672-7FCB-8AEC-2D68-4224B4294725}"/>
              </a:ext>
            </a:extLst>
          </p:cNvPr>
          <p:cNvPicPr>
            <a:picLocks noChangeAspect="1"/>
          </p:cNvPicPr>
          <p:nvPr/>
        </p:nvPicPr>
        <p:blipFill>
          <a:blip r:embed="rId8"/>
          <a:stretch>
            <a:fillRect/>
          </a:stretch>
        </p:blipFill>
        <p:spPr>
          <a:xfrm>
            <a:off x="4550098" y="5995409"/>
            <a:ext cx="7189792" cy="223749"/>
          </a:xfrm>
          <a:prstGeom prst="rect">
            <a:avLst/>
          </a:prstGeom>
        </p:spPr>
      </p:pic>
    </p:spTree>
    <p:extLst>
      <p:ext uri="{BB962C8B-B14F-4D97-AF65-F5344CB8AC3E}">
        <p14:creationId xmlns:p14="http://schemas.microsoft.com/office/powerpoint/2010/main" val="313860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FE9D9F-A381-E64D-AD1D-345E09EFA111}"/>
            </a:ext>
          </a:extLst>
        </p:cNvPr>
        <p:cNvGrpSpPr/>
        <p:nvPr/>
      </p:nvGrpSpPr>
      <p:grpSpPr>
        <a:xfrm>
          <a:off x="0" y="0"/>
          <a:ext cx="0" cy="0"/>
          <a:chOff x="0" y="0"/>
          <a:chExt cx="0" cy="0"/>
        </a:xfrm>
      </p:grpSpPr>
      <p:pic>
        <p:nvPicPr>
          <p:cNvPr id="9" name="Picture 8" descr="A screenshot of a computer screen&#10;&#10;AI-generated content may be incorrect.">
            <a:extLst>
              <a:ext uri="{FF2B5EF4-FFF2-40B4-BE49-F238E27FC236}">
                <a16:creationId xmlns:a16="http://schemas.microsoft.com/office/drawing/2014/main" id="{E9E44EC4-AC4E-464D-84C3-327B7B90D0D3}"/>
              </a:ext>
            </a:extLst>
          </p:cNvPr>
          <p:cNvPicPr>
            <a:picLocks noChangeAspect="1"/>
          </p:cNvPicPr>
          <p:nvPr/>
        </p:nvPicPr>
        <p:blipFill>
          <a:blip r:embed="rId2"/>
          <a:srcRect r="1138" b="252"/>
          <a:stretch>
            <a:fillRect/>
          </a:stretch>
        </p:blipFill>
        <p:spPr>
          <a:xfrm>
            <a:off x="1486499" y="2166766"/>
            <a:ext cx="4416380" cy="2859787"/>
          </a:xfrm>
          <a:prstGeom prst="rect">
            <a:avLst/>
          </a:prstGeom>
        </p:spPr>
      </p:pic>
      <p:sp>
        <p:nvSpPr>
          <p:cNvPr id="11" name="Content Placeholder 2">
            <a:extLst>
              <a:ext uri="{FF2B5EF4-FFF2-40B4-BE49-F238E27FC236}">
                <a16:creationId xmlns:a16="http://schemas.microsoft.com/office/drawing/2014/main" id="{830ABA64-A47B-2AA6-F924-15D85A53942E}"/>
              </a:ext>
            </a:extLst>
          </p:cNvPr>
          <p:cNvSpPr txBox="1">
            <a:spLocks/>
          </p:cNvSpPr>
          <p:nvPr/>
        </p:nvSpPr>
        <p:spPr>
          <a:xfrm>
            <a:off x="1322762" y="146305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C4329BB1-14A7-8271-9F92-6B3F7C4585E7}"/>
              </a:ext>
            </a:extLst>
          </p:cNvPr>
          <p:cNvSpPr txBox="1">
            <a:spLocks/>
          </p:cNvSpPr>
          <p:nvPr/>
        </p:nvSpPr>
        <p:spPr>
          <a:xfrm>
            <a:off x="7407217" y="1463058"/>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a:t>
            </a:r>
          </a:p>
        </p:txBody>
      </p:sp>
      <p:sp>
        <p:nvSpPr>
          <p:cNvPr id="16" name="Content Placeholder 2">
            <a:extLst>
              <a:ext uri="{FF2B5EF4-FFF2-40B4-BE49-F238E27FC236}">
                <a16:creationId xmlns:a16="http://schemas.microsoft.com/office/drawing/2014/main" id="{89C4014E-A2E9-C322-BD00-4522CED82D3C}"/>
              </a:ext>
            </a:extLst>
          </p:cNvPr>
          <p:cNvSpPr txBox="1">
            <a:spLocks/>
          </p:cNvSpPr>
          <p:nvPr/>
        </p:nvSpPr>
        <p:spPr>
          <a:xfrm>
            <a:off x="2445893" y="5443756"/>
            <a:ext cx="8231691" cy="8803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increased by 2.01%. Overall recall increased for most classes. Macro-avg increased.</a:t>
            </a:r>
          </a:p>
        </p:txBody>
      </p:sp>
      <p:sp>
        <p:nvSpPr>
          <p:cNvPr id="2" name="Title 1">
            <a:extLst>
              <a:ext uri="{FF2B5EF4-FFF2-40B4-BE49-F238E27FC236}">
                <a16:creationId xmlns:a16="http://schemas.microsoft.com/office/drawing/2014/main" id="{020500AB-DE2E-0F50-6A3B-0CA5E23D5A01}"/>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Advanced Loss Functions</a:t>
            </a:r>
          </a:p>
        </p:txBody>
      </p:sp>
      <p:pic>
        <p:nvPicPr>
          <p:cNvPr id="7" name="Picture 6">
            <a:extLst>
              <a:ext uri="{FF2B5EF4-FFF2-40B4-BE49-F238E27FC236}">
                <a16:creationId xmlns:a16="http://schemas.microsoft.com/office/drawing/2014/main" id="{7EBB8807-0CF4-1D28-F6C8-716A50BA66DC}"/>
              </a:ext>
            </a:extLst>
          </p:cNvPr>
          <p:cNvPicPr>
            <a:picLocks noChangeAspect="1"/>
          </p:cNvPicPr>
          <p:nvPr/>
        </p:nvPicPr>
        <p:blipFill>
          <a:blip r:embed="rId3"/>
          <a:stretch>
            <a:fillRect/>
          </a:stretch>
        </p:blipFill>
        <p:spPr>
          <a:xfrm>
            <a:off x="7219942" y="2193106"/>
            <a:ext cx="4389603" cy="2811491"/>
          </a:xfrm>
          <a:prstGeom prst="rect">
            <a:avLst/>
          </a:prstGeom>
        </p:spPr>
      </p:pic>
      <p:sp>
        <p:nvSpPr>
          <p:cNvPr id="8" name="Content Placeholder 2">
            <a:extLst>
              <a:ext uri="{FF2B5EF4-FFF2-40B4-BE49-F238E27FC236}">
                <a16:creationId xmlns:a16="http://schemas.microsoft.com/office/drawing/2014/main" id="{0394A3AC-1840-64E3-8702-DF239A1B8D1B}"/>
              </a:ext>
            </a:extLst>
          </p:cNvPr>
          <p:cNvSpPr txBox="1">
            <a:spLocks/>
          </p:cNvSpPr>
          <p:nvPr/>
        </p:nvSpPr>
        <p:spPr>
          <a:xfrm>
            <a:off x="8524322" y="6262334"/>
            <a:ext cx="3313599" cy="357483"/>
          </a:xfrm>
          <a:prstGeom prst="rect">
            <a:avLst/>
          </a:prstGeom>
        </p:spPr>
        <p:txBody>
          <a:bodyPr vert="horz" lIns="91440" tIns="45720" rIns="91440" bIns="45720" rtlCol="0" anchor="t">
            <a:normAutofit fontScale="40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*Note: Changed </a:t>
            </a:r>
            <a:r>
              <a:rPr lang="en-US" dirty="0" err="1"/>
              <a:t>MixUp</a:t>
            </a:r>
            <a:r>
              <a:rPr lang="en-US" dirty="0"/>
              <a:t> </a:t>
            </a:r>
            <a:r>
              <a:rPr lang="en-US" dirty="0" err="1"/>
              <a:t>lamda</a:t>
            </a:r>
            <a:r>
              <a:rPr lang="en-US" dirty="0"/>
              <a:t> to 0.4 for slight increase</a:t>
            </a:r>
          </a:p>
        </p:txBody>
      </p:sp>
      <p:sp>
        <p:nvSpPr>
          <p:cNvPr id="3" name="Rectangle 2">
            <a:extLst>
              <a:ext uri="{FF2B5EF4-FFF2-40B4-BE49-F238E27FC236}">
                <a16:creationId xmlns:a16="http://schemas.microsoft.com/office/drawing/2014/main" id="{6A9200BA-D461-F348-2DF5-93BAD63D4A1C}"/>
              </a:ext>
            </a:extLst>
          </p:cNvPr>
          <p:cNvSpPr/>
          <p:nvPr/>
        </p:nvSpPr>
        <p:spPr>
          <a:xfrm>
            <a:off x="9425501" y="4198604"/>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D8AF180-19AF-B125-F4D7-FDC5341C4502}"/>
              </a:ext>
            </a:extLst>
          </p:cNvPr>
          <p:cNvSpPr/>
          <p:nvPr/>
        </p:nvSpPr>
        <p:spPr>
          <a:xfrm>
            <a:off x="9425501" y="4052020"/>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915233F-EB66-D307-70F4-668F4C723B06}"/>
              </a:ext>
            </a:extLst>
          </p:cNvPr>
          <p:cNvSpPr/>
          <p:nvPr/>
        </p:nvSpPr>
        <p:spPr>
          <a:xfrm>
            <a:off x="9425501" y="389661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6D4FC92-A7CA-7F98-C1EB-34C6B00232CD}"/>
              </a:ext>
            </a:extLst>
          </p:cNvPr>
          <p:cNvSpPr/>
          <p:nvPr/>
        </p:nvSpPr>
        <p:spPr>
          <a:xfrm>
            <a:off x="9425501" y="373589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7FF79A3-2231-075E-0772-B3921692303D}"/>
              </a:ext>
            </a:extLst>
          </p:cNvPr>
          <p:cNvSpPr/>
          <p:nvPr/>
        </p:nvSpPr>
        <p:spPr>
          <a:xfrm>
            <a:off x="9425501" y="3423152"/>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62E2863-D047-9C1C-9F3D-567CA4199C3B}"/>
              </a:ext>
            </a:extLst>
          </p:cNvPr>
          <p:cNvSpPr/>
          <p:nvPr/>
        </p:nvSpPr>
        <p:spPr>
          <a:xfrm>
            <a:off x="9425501" y="2971235"/>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AEF1BE2-E644-C359-46D1-E820E5911755}"/>
              </a:ext>
            </a:extLst>
          </p:cNvPr>
          <p:cNvSpPr/>
          <p:nvPr/>
        </p:nvSpPr>
        <p:spPr>
          <a:xfrm>
            <a:off x="9425501" y="2830178"/>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56D336A-FE4C-5094-9C19-76ECEB05E88A}"/>
              </a:ext>
            </a:extLst>
          </p:cNvPr>
          <p:cNvSpPr/>
          <p:nvPr/>
        </p:nvSpPr>
        <p:spPr>
          <a:xfrm>
            <a:off x="9425501" y="3580494"/>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A048C5-6905-6AA0-51A5-E5DA3E8FFF72}"/>
              </a:ext>
            </a:extLst>
          </p:cNvPr>
          <p:cNvSpPr/>
          <p:nvPr/>
        </p:nvSpPr>
        <p:spPr>
          <a:xfrm>
            <a:off x="9425501" y="3278505"/>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57CA08-5334-2F4B-618A-AB3276A1F2DF}"/>
              </a:ext>
            </a:extLst>
          </p:cNvPr>
          <p:cNvSpPr/>
          <p:nvPr/>
        </p:nvSpPr>
        <p:spPr>
          <a:xfrm>
            <a:off x="9425501" y="3126640"/>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3126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611FF1-EB20-0FB9-1949-A6B4E7D0BCE5}"/>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46125E2-5FCA-AB2D-CC81-9A58EF33DC99}"/>
              </a:ext>
            </a:extLst>
          </p:cNvPr>
          <p:cNvSpPr txBox="1">
            <a:spLocks/>
          </p:cNvSpPr>
          <p:nvPr/>
        </p:nvSpPr>
        <p:spPr>
          <a:xfrm>
            <a:off x="2000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E5B07097-50D0-BE2C-084E-5AE3B75F97D6}"/>
              </a:ext>
            </a:extLst>
          </p:cNvPr>
          <p:cNvSpPr txBox="1">
            <a:spLocks/>
          </p:cNvSpPr>
          <p:nvPr/>
        </p:nvSpPr>
        <p:spPr>
          <a:xfrm>
            <a:off x="7407217" y="1084178"/>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a:t>
            </a:r>
          </a:p>
        </p:txBody>
      </p:sp>
      <p:sp>
        <p:nvSpPr>
          <p:cNvPr id="16" name="Content Placeholder 2">
            <a:extLst>
              <a:ext uri="{FF2B5EF4-FFF2-40B4-BE49-F238E27FC236}">
                <a16:creationId xmlns:a16="http://schemas.microsoft.com/office/drawing/2014/main" id="{1A9E3CC0-20E1-97A3-055B-9C9CE64331C0}"/>
              </a:ext>
            </a:extLst>
          </p:cNvPr>
          <p:cNvSpPr txBox="1">
            <a:spLocks/>
          </p:cNvSpPr>
          <p:nvPr/>
        </p:nvSpPr>
        <p:spPr>
          <a:xfrm>
            <a:off x="2379171" y="5913329"/>
            <a:ext cx="8231691" cy="72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Tail class diagonals more accurate.</a:t>
            </a:r>
          </a:p>
        </p:txBody>
      </p:sp>
      <p:pic>
        <p:nvPicPr>
          <p:cNvPr id="5" name="Picture 4" descr="A blue and white graph&#10;&#10;AI-generated content may be incorrect.">
            <a:extLst>
              <a:ext uri="{FF2B5EF4-FFF2-40B4-BE49-F238E27FC236}">
                <a16:creationId xmlns:a16="http://schemas.microsoft.com/office/drawing/2014/main" id="{65F1027B-CAFA-BD3A-BCD8-0ED224EE34E3}"/>
              </a:ext>
            </a:extLst>
          </p:cNvPr>
          <p:cNvPicPr>
            <a:picLocks noChangeAspect="1"/>
          </p:cNvPicPr>
          <p:nvPr/>
        </p:nvPicPr>
        <p:blipFill>
          <a:blip r:embed="rId2"/>
          <a:srcRect t="892" r="-100"/>
          <a:stretch>
            <a:fillRect/>
          </a:stretch>
        </p:blipFill>
        <p:spPr>
          <a:xfrm>
            <a:off x="1566413" y="1675172"/>
            <a:ext cx="4746824" cy="4256330"/>
          </a:xfrm>
          <a:prstGeom prst="rect">
            <a:avLst/>
          </a:prstGeom>
        </p:spPr>
      </p:pic>
      <p:sp>
        <p:nvSpPr>
          <p:cNvPr id="2" name="Title 1">
            <a:extLst>
              <a:ext uri="{FF2B5EF4-FFF2-40B4-BE49-F238E27FC236}">
                <a16:creationId xmlns:a16="http://schemas.microsoft.com/office/drawing/2014/main" id="{0968F237-F068-C4EA-E8B6-178933BFBABD}"/>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Advanced Loss Functions</a:t>
            </a:r>
          </a:p>
        </p:txBody>
      </p:sp>
      <p:pic>
        <p:nvPicPr>
          <p:cNvPr id="4" name="Picture 3">
            <a:extLst>
              <a:ext uri="{FF2B5EF4-FFF2-40B4-BE49-F238E27FC236}">
                <a16:creationId xmlns:a16="http://schemas.microsoft.com/office/drawing/2014/main" id="{06EB7E94-D60E-AD71-3B80-269F6881CE0F}"/>
              </a:ext>
            </a:extLst>
          </p:cNvPr>
          <p:cNvPicPr>
            <a:picLocks noChangeAspect="1"/>
          </p:cNvPicPr>
          <p:nvPr/>
        </p:nvPicPr>
        <p:blipFill>
          <a:blip r:embed="rId3"/>
          <a:stretch>
            <a:fillRect/>
          </a:stretch>
        </p:blipFill>
        <p:spPr>
          <a:xfrm>
            <a:off x="6868546" y="1675172"/>
            <a:ext cx="4621584" cy="4238157"/>
          </a:xfrm>
          <a:prstGeom prst="rect">
            <a:avLst/>
          </a:prstGeom>
        </p:spPr>
      </p:pic>
      <p:sp>
        <p:nvSpPr>
          <p:cNvPr id="3" name="Oval 2">
            <a:extLst>
              <a:ext uri="{FF2B5EF4-FFF2-40B4-BE49-F238E27FC236}">
                <a16:creationId xmlns:a16="http://schemas.microsoft.com/office/drawing/2014/main" id="{55CEC6D4-BDCA-3A10-74F8-B785AC72D233}"/>
              </a:ext>
            </a:extLst>
          </p:cNvPr>
          <p:cNvSpPr/>
          <p:nvPr/>
        </p:nvSpPr>
        <p:spPr>
          <a:xfrm rot="19247187">
            <a:off x="6735208" y="3844859"/>
            <a:ext cx="2510007" cy="1657835"/>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58268F8-1317-DF58-E020-B383363CFE35}"/>
              </a:ext>
            </a:extLst>
          </p:cNvPr>
          <p:cNvSpPr/>
          <p:nvPr/>
        </p:nvSpPr>
        <p:spPr>
          <a:xfrm rot="2552573">
            <a:off x="9136855" y="4222960"/>
            <a:ext cx="2036576" cy="1174635"/>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955DC4D-CA2F-B8C7-CAAA-6CB3535DEF24}"/>
              </a:ext>
            </a:extLst>
          </p:cNvPr>
          <p:cNvSpPr/>
          <p:nvPr/>
        </p:nvSpPr>
        <p:spPr>
          <a:xfrm rot="2238858">
            <a:off x="7524232" y="2157794"/>
            <a:ext cx="507996" cy="484946"/>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2E656E-480F-F51F-D96D-21E91007FA51}"/>
              </a:ext>
            </a:extLst>
          </p:cNvPr>
          <p:cNvSpPr/>
          <p:nvPr/>
        </p:nvSpPr>
        <p:spPr>
          <a:xfrm rot="5400000">
            <a:off x="9505205" y="2186186"/>
            <a:ext cx="1609614" cy="756444"/>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55FAED1-23A3-9506-6403-FF0715384BF9}"/>
              </a:ext>
            </a:extLst>
          </p:cNvPr>
          <p:cNvSpPr/>
          <p:nvPr/>
        </p:nvSpPr>
        <p:spPr>
          <a:xfrm rot="2238858">
            <a:off x="8660024" y="2201952"/>
            <a:ext cx="862682" cy="724912"/>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197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D9F5A-31E5-AA25-6DE6-33A21F71CCD5}"/>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213BE62-F949-AE8D-C84B-E0A23C37AB93}"/>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13" name="Content Placeholder 2">
            <a:extLst>
              <a:ext uri="{FF2B5EF4-FFF2-40B4-BE49-F238E27FC236}">
                <a16:creationId xmlns:a16="http://schemas.microsoft.com/office/drawing/2014/main" id="{0E48CAD3-B1BB-5BC2-F58E-BF5BE3D543DD}"/>
              </a:ext>
            </a:extLst>
          </p:cNvPr>
          <p:cNvSpPr txBox="1">
            <a:spLocks/>
          </p:cNvSpPr>
          <p:nvPr/>
        </p:nvSpPr>
        <p:spPr>
          <a:xfrm>
            <a:off x="1368944" y="1442087"/>
            <a:ext cx="4895055" cy="47008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r>
              <a:rPr lang="en-US" dirty="0"/>
              <a:t>Testing evaluates each image once</a:t>
            </a:r>
          </a:p>
          <a:p>
            <a:pPr lvl="1"/>
            <a:r>
              <a:rPr lang="en-US" dirty="0"/>
              <a:t>Might misclassify image based on one “view perspective”</a:t>
            </a:r>
          </a:p>
          <a:p>
            <a:pPr lvl="1"/>
            <a:r>
              <a:rPr lang="en-US" dirty="0"/>
              <a:t>Vulnerable to viewpoint bias, Scale variations &amp; alignment shifts</a:t>
            </a:r>
          </a:p>
        </p:txBody>
      </p:sp>
      <p:sp>
        <p:nvSpPr>
          <p:cNvPr id="19" name="Content Placeholder 2">
            <a:extLst>
              <a:ext uri="{FF2B5EF4-FFF2-40B4-BE49-F238E27FC236}">
                <a16:creationId xmlns:a16="http://schemas.microsoft.com/office/drawing/2014/main" id="{92324729-0E11-1927-5F2C-A47BE2F4C6F8}"/>
              </a:ext>
            </a:extLst>
          </p:cNvPr>
          <p:cNvSpPr txBox="1">
            <a:spLocks/>
          </p:cNvSpPr>
          <p:nvPr/>
        </p:nvSpPr>
        <p:spPr>
          <a:xfrm>
            <a:off x="8299959" y="6363019"/>
            <a:ext cx="3890601" cy="497612"/>
          </a:xfrm>
          <a:prstGeom prst="rect">
            <a:avLst/>
          </a:prstGeom>
        </p:spPr>
        <p:txBody>
          <a:bodyPr vert="horz" lIns="91440" tIns="45720" rIns="91440" bIns="45720" rtlCol="0" anchor="t">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A. </a:t>
            </a:r>
            <a:r>
              <a:rPr lang="en-US" dirty="0" err="1"/>
              <a:t>Krizhevsky</a:t>
            </a:r>
            <a:r>
              <a:rPr lang="en-US" dirty="0"/>
              <a:t>, I. </a:t>
            </a:r>
            <a:r>
              <a:rPr lang="en-US" dirty="0" err="1"/>
              <a:t>Sutskever</a:t>
            </a:r>
            <a:r>
              <a:rPr lang="en-US" dirty="0"/>
              <a:t>, and G. E. Hinton, “ImageNet classification with deep convolutional neural networks,” </a:t>
            </a:r>
            <a:r>
              <a:rPr lang="en-US" i="1" dirty="0"/>
              <a:t>Advances in Neural Information Processing Systems (</a:t>
            </a:r>
            <a:r>
              <a:rPr lang="en-US" i="1" dirty="0" err="1"/>
              <a:t>NeurIPS</a:t>
            </a:r>
            <a:r>
              <a:rPr lang="en-US" i="1" dirty="0"/>
              <a:t>)</a:t>
            </a:r>
            <a:r>
              <a:rPr lang="en-US" dirty="0"/>
              <a:t>, vol. 25, pp. 1097–1105, 2012.</a:t>
            </a:r>
          </a:p>
        </p:txBody>
      </p:sp>
      <p:sp>
        <p:nvSpPr>
          <p:cNvPr id="2" name="Content Placeholder 2">
            <a:extLst>
              <a:ext uri="{FF2B5EF4-FFF2-40B4-BE49-F238E27FC236}">
                <a16:creationId xmlns:a16="http://schemas.microsoft.com/office/drawing/2014/main" id="{85A54BD2-0DD2-F754-FA49-CE406DE107CF}"/>
              </a:ext>
            </a:extLst>
          </p:cNvPr>
          <p:cNvSpPr txBox="1">
            <a:spLocks/>
          </p:cNvSpPr>
          <p:nvPr/>
        </p:nvSpPr>
        <p:spPr>
          <a:xfrm>
            <a:off x="6493667" y="1442086"/>
            <a:ext cx="4895055" cy="47008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Fix: Test-Time Augmentation (TTA)</a:t>
            </a:r>
          </a:p>
          <a:p>
            <a:pPr lvl="1"/>
            <a:r>
              <a:rPr lang="en-US" dirty="0"/>
              <a:t>Creates augmented version of test image (Flipped, rotated, scaled, </a:t>
            </a:r>
            <a:r>
              <a:rPr lang="en-US" dirty="0" err="1"/>
              <a:t>etc</a:t>
            </a:r>
            <a:r>
              <a:rPr lang="en-US" dirty="0"/>
              <a:t>)</a:t>
            </a:r>
          </a:p>
          <a:p>
            <a:pPr lvl="1"/>
            <a:r>
              <a:rPr lang="en-US" dirty="0"/>
              <a:t>Pass each version through model</a:t>
            </a:r>
          </a:p>
          <a:p>
            <a:pPr lvl="1"/>
            <a:r>
              <a:rPr lang="en-US" dirty="0"/>
              <a:t>Model votes over all predictions</a:t>
            </a:r>
          </a:p>
          <a:p>
            <a:pPr marL="457200" lvl="1" indent="0">
              <a:buClr>
                <a:srgbClr val="1287C3"/>
              </a:buClr>
              <a:buNone/>
            </a:pPr>
            <a:endParaRPr lang="en-US" dirty="0"/>
          </a:p>
        </p:txBody>
      </p:sp>
      <p:pic>
        <p:nvPicPr>
          <p:cNvPr id="2052" name="Picture 4" descr="How to Correctly Use Test-Time Data Augmentation to Improve Predictions">
            <a:extLst>
              <a:ext uri="{FF2B5EF4-FFF2-40B4-BE49-F238E27FC236}">
                <a16:creationId xmlns:a16="http://schemas.microsoft.com/office/drawing/2014/main" id="{3CB12604-C6D7-B7EE-BF80-A36AA57D9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014" y="3862316"/>
            <a:ext cx="5160862" cy="287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92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1FB365-FA26-D143-5E94-F88A38D63F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1DD5177-A75F-6171-D1D2-C9B0C793C821}"/>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12" name="Content Placeholder 2">
            <a:extLst>
              <a:ext uri="{FF2B5EF4-FFF2-40B4-BE49-F238E27FC236}">
                <a16:creationId xmlns:a16="http://schemas.microsoft.com/office/drawing/2014/main" id="{7B9C52B1-2CE0-17D7-58EB-80B70C90A01C}"/>
              </a:ext>
            </a:extLst>
          </p:cNvPr>
          <p:cNvSpPr txBox="1">
            <a:spLocks/>
          </p:cNvSpPr>
          <p:nvPr/>
        </p:nvSpPr>
        <p:spPr>
          <a:xfrm>
            <a:off x="6495708" y="1516741"/>
            <a:ext cx="4900784" cy="70784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AutoNum type="arabicPeriod"/>
            </a:pPr>
            <a:r>
              <a:rPr lang="en-US" dirty="0"/>
              <a:t>Edit </a:t>
            </a:r>
            <a:r>
              <a:rPr lang="en-US" dirty="0" err="1"/>
              <a:t>predict_all</a:t>
            </a:r>
            <a:r>
              <a:rPr lang="en-US" dirty="0"/>
              <a:t> function to “flip” input images and average votes</a:t>
            </a:r>
          </a:p>
          <a:p>
            <a:pPr>
              <a:buClr>
                <a:srgbClr val="1287C3"/>
              </a:buClr>
            </a:pPr>
            <a:endParaRPr lang="en-US" dirty="0"/>
          </a:p>
        </p:txBody>
      </p:sp>
      <p:pic>
        <p:nvPicPr>
          <p:cNvPr id="3" name="Picture 2">
            <a:extLst>
              <a:ext uri="{FF2B5EF4-FFF2-40B4-BE49-F238E27FC236}">
                <a16:creationId xmlns:a16="http://schemas.microsoft.com/office/drawing/2014/main" id="{A73761B3-8D02-2F33-0CBD-1158C6C4DEC3}"/>
              </a:ext>
            </a:extLst>
          </p:cNvPr>
          <p:cNvPicPr>
            <a:picLocks noChangeAspect="1"/>
          </p:cNvPicPr>
          <p:nvPr/>
        </p:nvPicPr>
        <p:blipFill>
          <a:blip r:embed="rId2"/>
          <a:stretch>
            <a:fillRect/>
          </a:stretch>
        </p:blipFill>
        <p:spPr>
          <a:xfrm>
            <a:off x="7197218" y="2224584"/>
            <a:ext cx="4015047" cy="3310987"/>
          </a:xfrm>
          <a:prstGeom prst="rect">
            <a:avLst/>
          </a:prstGeom>
        </p:spPr>
      </p:pic>
      <p:pic>
        <p:nvPicPr>
          <p:cNvPr id="6" name="Picture 5">
            <a:extLst>
              <a:ext uri="{FF2B5EF4-FFF2-40B4-BE49-F238E27FC236}">
                <a16:creationId xmlns:a16="http://schemas.microsoft.com/office/drawing/2014/main" id="{D2B6F6C6-2616-9009-C0B2-44A3F954EDBE}"/>
              </a:ext>
            </a:extLst>
          </p:cNvPr>
          <p:cNvPicPr>
            <a:picLocks noChangeAspect="1"/>
          </p:cNvPicPr>
          <p:nvPr/>
        </p:nvPicPr>
        <p:blipFill>
          <a:blip r:embed="rId3"/>
          <a:stretch>
            <a:fillRect/>
          </a:stretch>
        </p:blipFill>
        <p:spPr>
          <a:xfrm>
            <a:off x="1761052" y="1784019"/>
            <a:ext cx="1756228" cy="1756228"/>
          </a:xfrm>
          <a:prstGeom prst="rect">
            <a:avLst/>
          </a:prstGeom>
        </p:spPr>
      </p:pic>
      <p:pic>
        <p:nvPicPr>
          <p:cNvPr id="9" name="Picture 8">
            <a:extLst>
              <a:ext uri="{FF2B5EF4-FFF2-40B4-BE49-F238E27FC236}">
                <a16:creationId xmlns:a16="http://schemas.microsoft.com/office/drawing/2014/main" id="{D93583C2-1642-7C85-4907-5215F697577C}"/>
              </a:ext>
            </a:extLst>
          </p:cNvPr>
          <p:cNvPicPr>
            <a:picLocks noChangeAspect="1"/>
          </p:cNvPicPr>
          <p:nvPr/>
        </p:nvPicPr>
        <p:blipFill>
          <a:blip r:embed="rId3"/>
          <a:stretch>
            <a:fillRect/>
          </a:stretch>
        </p:blipFill>
        <p:spPr>
          <a:xfrm flipH="1">
            <a:off x="3797006" y="1784019"/>
            <a:ext cx="1756228" cy="1756228"/>
          </a:xfrm>
          <a:prstGeom prst="rect">
            <a:avLst/>
          </a:prstGeom>
        </p:spPr>
      </p:pic>
      <p:pic>
        <p:nvPicPr>
          <p:cNvPr id="10" name="Picture 9">
            <a:extLst>
              <a:ext uri="{FF2B5EF4-FFF2-40B4-BE49-F238E27FC236}">
                <a16:creationId xmlns:a16="http://schemas.microsoft.com/office/drawing/2014/main" id="{BFEEE78A-A7EF-5441-94E0-792A16681822}"/>
              </a:ext>
            </a:extLst>
          </p:cNvPr>
          <p:cNvPicPr>
            <a:picLocks noChangeAspect="1"/>
          </p:cNvPicPr>
          <p:nvPr/>
        </p:nvPicPr>
        <p:blipFill>
          <a:blip r:embed="rId3"/>
          <a:stretch>
            <a:fillRect/>
          </a:stretch>
        </p:blipFill>
        <p:spPr>
          <a:xfrm flipV="1">
            <a:off x="1761052" y="3774224"/>
            <a:ext cx="1756228" cy="1756228"/>
          </a:xfrm>
          <a:prstGeom prst="rect">
            <a:avLst/>
          </a:prstGeom>
        </p:spPr>
      </p:pic>
      <p:pic>
        <p:nvPicPr>
          <p:cNvPr id="11" name="Picture 10">
            <a:extLst>
              <a:ext uri="{FF2B5EF4-FFF2-40B4-BE49-F238E27FC236}">
                <a16:creationId xmlns:a16="http://schemas.microsoft.com/office/drawing/2014/main" id="{CD4B82E6-D355-D05B-8116-5E78BDFF90DC}"/>
              </a:ext>
            </a:extLst>
          </p:cNvPr>
          <p:cNvPicPr>
            <a:picLocks noChangeAspect="1"/>
          </p:cNvPicPr>
          <p:nvPr/>
        </p:nvPicPr>
        <p:blipFill>
          <a:blip r:embed="rId3"/>
          <a:stretch>
            <a:fillRect/>
          </a:stretch>
        </p:blipFill>
        <p:spPr>
          <a:xfrm flipH="1" flipV="1">
            <a:off x="3797006" y="3774224"/>
            <a:ext cx="1756228" cy="1756228"/>
          </a:xfrm>
          <a:prstGeom prst="rect">
            <a:avLst/>
          </a:prstGeom>
        </p:spPr>
      </p:pic>
    </p:spTree>
    <p:extLst>
      <p:ext uri="{BB962C8B-B14F-4D97-AF65-F5344CB8AC3E}">
        <p14:creationId xmlns:p14="http://schemas.microsoft.com/office/powerpoint/2010/main" val="64912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E0F496-3411-10D4-76E3-818D71E3A0DC}"/>
            </a:ext>
          </a:extLst>
        </p:cNvPr>
        <p:cNvGrpSpPr/>
        <p:nvPr/>
      </p:nvGrpSpPr>
      <p:grpSpPr>
        <a:xfrm>
          <a:off x="0" y="0"/>
          <a:ext cx="0" cy="0"/>
          <a:chOff x="0" y="0"/>
          <a:chExt cx="0" cy="0"/>
        </a:xfrm>
      </p:grpSpPr>
      <p:pic>
        <p:nvPicPr>
          <p:cNvPr id="9" name="Picture 8" descr="A screenshot of a computer screen&#10;&#10;AI-generated content may be incorrect.">
            <a:extLst>
              <a:ext uri="{FF2B5EF4-FFF2-40B4-BE49-F238E27FC236}">
                <a16:creationId xmlns:a16="http://schemas.microsoft.com/office/drawing/2014/main" id="{633DD63F-B1C1-EBB9-6293-474DAC7F25F8}"/>
              </a:ext>
            </a:extLst>
          </p:cNvPr>
          <p:cNvPicPr>
            <a:picLocks noChangeAspect="1"/>
          </p:cNvPicPr>
          <p:nvPr/>
        </p:nvPicPr>
        <p:blipFill>
          <a:blip r:embed="rId2"/>
          <a:srcRect r="1138" b="252"/>
          <a:stretch>
            <a:fillRect/>
          </a:stretch>
        </p:blipFill>
        <p:spPr>
          <a:xfrm>
            <a:off x="1486499" y="2166766"/>
            <a:ext cx="4416380" cy="2859787"/>
          </a:xfrm>
          <a:prstGeom prst="rect">
            <a:avLst/>
          </a:prstGeom>
        </p:spPr>
      </p:pic>
      <p:sp>
        <p:nvSpPr>
          <p:cNvPr id="11" name="Content Placeholder 2">
            <a:extLst>
              <a:ext uri="{FF2B5EF4-FFF2-40B4-BE49-F238E27FC236}">
                <a16:creationId xmlns:a16="http://schemas.microsoft.com/office/drawing/2014/main" id="{762C40AF-69E0-F916-6A42-89A6C99C4D18}"/>
              </a:ext>
            </a:extLst>
          </p:cNvPr>
          <p:cNvSpPr txBox="1">
            <a:spLocks/>
          </p:cNvSpPr>
          <p:nvPr/>
        </p:nvSpPr>
        <p:spPr>
          <a:xfrm>
            <a:off x="1322762" y="146305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AC63FFC1-C952-0ACB-C6EC-0968B934A65C}"/>
              </a:ext>
            </a:extLst>
          </p:cNvPr>
          <p:cNvSpPr txBox="1">
            <a:spLocks/>
          </p:cNvSpPr>
          <p:nvPr/>
        </p:nvSpPr>
        <p:spPr>
          <a:xfrm>
            <a:off x="7407217" y="1463058"/>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 + TTA:</a:t>
            </a:r>
          </a:p>
        </p:txBody>
      </p:sp>
      <p:sp>
        <p:nvSpPr>
          <p:cNvPr id="16" name="Content Placeholder 2">
            <a:extLst>
              <a:ext uri="{FF2B5EF4-FFF2-40B4-BE49-F238E27FC236}">
                <a16:creationId xmlns:a16="http://schemas.microsoft.com/office/drawing/2014/main" id="{05AF1D80-C139-0FAF-6B21-04F9035ACBD9}"/>
              </a:ext>
            </a:extLst>
          </p:cNvPr>
          <p:cNvSpPr txBox="1">
            <a:spLocks/>
          </p:cNvSpPr>
          <p:nvPr/>
        </p:nvSpPr>
        <p:spPr>
          <a:xfrm>
            <a:off x="2445893" y="5443756"/>
            <a:ext cx="8231691" cy="8803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increased by 2.33%. Overall recall increased for most classes. Macro-avg increased.</a:t>
            </a:r>
          </a:p>
        </p:txBody>
      </p:sp>
      <p:sp>
        <p:nvSpPr>
          <p:cNvPr id="8" name="Content Placeholder 2">
            <a:extLst>
              <a:ext uri="{FF2B5EF4-FFF2-40B4-BE49-F238E27FC236}">
                <a16:creationId xmlns:a16="http://schemas.microsoft.com/office/drawing/2014/main" id="{14F1A414-A6CB-B10B-3F6D-67AE329664A3}"/>
              </a:ext>
            </a:extLst>
          </p:cNvPr>
          <p:cNvSpPr txBox="1">
            <a:spLocks/>
          </p:cNvSpPr>
          <p:nvPr/>
        </p:nvSpPr>
        <p:spPr>
          <a:xfrm>
            <a:off x="8524322" y="6262334"/>
            <a:ext cx="3667678" cy="479013"/>
          </a:xfrm>
          <a:prstGeom prst="rect">
            <a:avLst/>
          </a:prstGeom>
        </p:spPr>
        <p:txBody>
          <a:bodyPr vert="horz" lIns="91440" tIns="45720" rIns="91440" bIns="45720" rtlCol="0" anchor="t">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*Note: Changed Label smoothing to 0.2 for slight increase</a:t>
            </a:r>
          </a:p>
          <a:p>
            <a:pPr marL="0" indent="0">
              <a:buNone/>
            </a:pPr>
            <a:r>
              <a:rPr lang="en-US" dirty="0"/>
              <a:t>*Did not use “enhanced” TTA due to lower accuracy 85.66%</a:t>
            </a:r>
          </a:p>
        </p:txBody>
      </p:sp>
      <p:sp>
        <p:nvSpPr>
          <p:cNvPr id="3" name="Title 1">
            <a:extLst>
              <a:ext uri="{FF2B5EF4-FFF2-40B4-BE49-F238E27FC236}">
                <a16:creationId xmlns:a16="http://schemas.microsoft.com/office/drawing/2014/main" id="{705B8AC4-6476-3A08-C893-99216FAD76AD}"/>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pic>
        <p:nvPicPr>
          <p:cNvPr id="5" name="Picture 4">
            <a:extLst>
              <a:ext uri="{FF2B5EF4-FFF2-40B4-BE49-F238E27FC236}">
                <a16:creationId xmlns:a16="http://schemas.microsoft.com/office/drawing/2014/main" id="{69ADB2FB-E283-FDD1-363C-048A5FDBFB6D}"/>
              </a:ext>
            </a:extLst>
          </p:cNvPr>
          <p:cNvPicPr>
            <a:picLocks noChangeAspect="1"/>
          </p:cNvPicPr>
          <p:nvPr/>
        </p:nvPicPr>
        <p:blipFill>
          <a:blip r:embed="rId3"/>
          <a:stretch>
            <a:fillRect/>
          </a:stretch>
        </p:blipFill>
        <p:spPr>
          <a:xfrm>
            <a:off x="7044890" y="2166766"/>
            <a:ext cx="4458134" cy="2859787"/>
          </a:xfrm>
          <a:prstGeom prst="rect">
            <a:avLst/>
          </a:prstGeom>
        </p:spPr>
      </p:pic>
      <p:sp>
        <p:nvSpPr>
          <p:cNvPr id="2" name="Rectangle 1">
            <a:extLst>
              <a:ext uri="{FF2B5EF4-FFF2-40B4-BE49-F238E27FC236}">
                <a16:creationId xmlns:a16="http://schemas.microsoft.com/office/drawing/2014/main" id="{A9FA1875-07F4-7E6D-C77F-963F847F36FD}"/>
              </a:ext>
            </a:extLst>
          </p:cNvPr>
          <p:cNvSpPr/>
          <p:nvPr/>
        </p:nvSpPr>
        <p:spPr>
          <a:xfrm>
            <a:off x="9293504" y="421210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FDA89C2-C77D-EFFC-BC90-CD523E288297}"/>
              </a:ext>
            </a:extLst>
          </p:cNvPr>
          <p:cNvSpPr/>
          <p:nvPr/>
        </p:nvSpPr>
        <p:spPr>
          <a:xfrm>
            <a:off x="9293504" y="4065525"/>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59EBBA9-4049-3478-8A6C-1F5AE26E3942}"/>
              </a:ext>
            </a:extLst>
          </p:cNvPr>
          <p:cNvSpPr/>
          <p:nvPr/>
        </p:nvSpPr>
        <p:spPr>
          <a:xfrm>
            <a:off x="9293504" y="3910120"/>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092B13-566A-3DEA-A4CD-1D755AF2EEEB}"/>
              </a:ext>
            </a:extLst>
          </p:cNvPr>
          <p:cNvSpPr/>
          <p:nvPr/>
        </p:nvSpPr>
        <p:spPr>
          <a:xfrm>
            <a:off x="9293504" y="3749404"/>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0BE116-C05E-1D1B-CF4E-74375A1DAABB}"/>
              </a:ext>
            </a:extLst>
          </p:cNvPr>
          <p:cNvSpPr/>
          <p:nvPr/>
        </p:nvSpPr>
        <p:spPr>
          <a:xfrm>
            <a:off x="9293504" y="3436657"/>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6883AB-8349-D1EA-C12C-AFCD7E82D7A2}"/>
              </a:ext>
            </a:extLst>
          </p:cNvPr>
          <p:cNvSpPr/>
          <p:nvPr/>
        </p:nvSpPr>
        <p:spPr>
          <a:xfrm>
            <a:off x="9293504" y="2965284"/>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0632C3-00AB-F756-A242-F7C1453A9282}"/>
              </a:ext>
            </a:extLst>
          </p:cNvPr>
          <p:cNvSpPr/>
          <p:nvPr/>
        </p:nvSpPr>
        <p:spPr>
          <a:xfrm>
            <a:off x="9293504" y="2804771"/>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29B51AA-E15B-16C9-D0A7-8B8FCEE0C6C3}"/>
              </a:ext>
            </a:extLst>
          </p:cNvPr>
          <p:cNvSpPr/>
          <p:nvPr/>
        </p:nvSpPr>
        <p:spPr>
          <a:xfrm>
            <a:off x="9293504" y="3593999"/>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52484DA-416E-EA6C-EA1E-829167B42907}"/>
              </a:ext>
            </a:extLst>
          </p:cNvPr>
          <p:cNvSpPr/>
          <p:nvPr/>
        </p:nvSpPr>
        <p:spPr>
          <a:xfrm>
            <a:off x="9293504" y="3282282"/>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376480-5A3F-1A1C-4A3A-6E639C01F2A9}"/>
              </a:ext>
            </a:extLst>
          </p:cNvPr>
          <p:cNvSpPr/>
          <p:nvPr/>
        </p:nvSpPr>
        <p:spPr>
          <a:xfrm>
            <a:off x="9293504" y="3120689"/>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164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BFEB70-FDBF-B321-1DCF-E7AB7F25D4D8}"/>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81955DC-ED24-D5AC-263A-CBA4B260BBED}"/>
              </a:ext>
            </a:extLst>
          </p:cNvPr>
          <p:cNvSpPr txBox="1">
            <a:spLocks/>
          </p:cNvSpPr>
          <p:nvPr/>
        </p:nvSpPr>
        <p:spPr>
          <a:xfrm>
            <a:off x="2000762" y="108417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1BD6F192-E813-3819-4689-B479B3B200BD}"/>
              </a:ext>
            </a:extLst>
          </p:cNvPr>
          <p:cNvSpPr txBox="1">
            <a:spLocks/>
          </p:cNvSpPr>
          <p:nvPr/>
        </p:nvSpPr>
        <p:spPr>
          <a:xfrm>
            <a:off x="7407217" y="1084178"/>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 + TTA:</a:t>
            </a:r>
          </a:p>
        </p:txBody>
      </p:sp>
      <p:sp>
        <p:nvSpPr>
          <p:cNvPr id="16" name="Content Placeholder 2">
            <a:extLst>
              <a:ext uri="{FF2B5EF4-FFF2-40B4-BE49-F238E27FC236}">
                <a16:creationId xmlns:a16="http://schemas.microsoft.com/office/drawing/2014/main" id="{229C33AE-819B-0562-DAA6-CD49E154D706}"/>
              </a:ext>
            </a:extLst>
          </p:cNvPr>
          <p:cNvSpPr txBox="1">
            <a:spLocks/>
          </p:cNvSpPr>
          <p:nvPr/>
        </p:nvSpPr>
        <p:spPr>
          <a:xfrm>
            <a:off x="2379171" y="5913329"/>
            <a:ext cx="8231691" cy="72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Tail class diagonals more accurate.</a:t>
            </a:r>
          </a:p>
        </p:txBody>
      </p:sp>
      <p:pic>
        <p:nvPicPr>
          <p:cNvPr id="5" name="Picture 4" descr="A blue and white graph&#10;&#10;AI-generated content may be incorrect.">
            <a:extLst>
              <a:ext uri="{FF2B5EF4-FFF2-40B4-BE49-F238E27FC236}">
                <a16:creationId xmlns:a16="http://schemas.microsoft.com/office/drawing/2014/main" id="{44A404E9-10DB-2153-B8EA-410A2754F12F}"/>
              </a:ext>
            </a:extLst>
          </p:cNvPr>
          <p:cNvPicPr>
            <a:picLocks noChangeAspect="1"/>
          </p:cNvPicPr>
          <p:nvPr/>
        </p:nvPicPr>
        <p:blipFill>
          <a:blip r:embed="rId2"/>
          <a:srcRect t="892" r="-100"/>
          <a:stretch>
            <a:fillRect/>
          </a:stretch>
        </p:blipFill>
        <p:spPr>
          <a:xfrm>
            <a:off x="1566413" y="1675172"/>
            <a:ext cx="4746824" cy="4256330"/>
          </a:xfrm>
          <a:prstGeom prst="rect">
            <a:avLst/>
          </a:prstGeom>
        </p:spPr>
      </p:pic>
      <p:pic>
        <p:nvPicPr>
          <p:cNvPr id="6" name="Picture 5">
            <a:extLst>
              <a:ext uri="{FF2B5EF4-FFF2-40B4-BE49-F238E27FC236}">
                <a16:creationId xmlns:a16="http://schemas.microsoft.com/office/drawing/2014/main" id="{F14BDEA3-26AF-BC65-19E3-6AA599F6205D}"/>
              </a:ext>
            </a:extLst>
          </p:cNvPr>
          <p:cNvPicPr>
            <a:picLocks noChangeAspect="1"/>
          </p:cNvPicPr>
          <p:nvPr/>
        </p:nvPicPr>
        <p:blipFill>
          <a:blip r:embed="rId3"/>
          <a:stretch>
            <a:fillRect/>
          </a:stretch>
        </p:blipFill>
        <p:spPr>
          <a:xfrm>
            <a:off x="6928363" y="1675171"/>
            <a:ext cx="4654267" cy="4238157"/>
          </a:xfrm>
          <a:prstGeom prst="rect">
            <a:avLst/>
          </a:prstGeom>
        </p:spPr>
      </p:pic>
      <p:sp>
        <p:nvSpPr>
          <p:cNvPr id="3" name="Title 1">
            <a:extLst>
              <a:ext uri="{FF2B5EF4-FFF2-40B4-BE49-F238E27FC236}">
                <a16:creationId xmlns:a16="http://schemas.microsoft.com/office/drawing/2014/main" id="{06554AA7-D591-DFCE-D3EA-03E4D82DBAB6}"/>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Data Augmentations </a:t>
            </a:r>
          </a:p>
        </p:txBody>
      </p:sp>
      <p:sp>
        <p:nvSpPr>
          <p:cNvPr id="4" name="Oval 3">
            <a:extLst>
              <a:ext uri="{FF2B5EF4-FFF2-40B4-BE49-F238E27FC236}">
                <a16:creationId xmlns:a16="http://schemas.microsoft.com/office/drawing/2014/main" id="{DE712346-233E-6D0A-9616-18CF239FD68F}"/>
              </a:ext>
            </a:extLst>
          </p:cNvPr>
          <p:cNvSpPr/>
          <p:nvPr/>
        </p:nvSpPr>
        <p:spPr>
          <a:xfrm rot="19247187">
            <a:off x="6735208" y="3844859"/>
            <a:ext cx="2510007" cy="1657835"/>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B815D3-5167-6ED6-F4B0-8A7EDE9F4FF4}"/>
              </a:ext>
            </a:extLst>
          </p:cNvPr>
          <p:cNvSpPr/>
          <p:nvPr/>
        </p:nvSpPr>
        <p:spPr>
          <a:xfrm rot="2552573">
            <a:off x="9136855" y="4222960"/>
            <a:ext cx="2036576" cy="1174635"/>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09E9F4-9379-BF56-91C3-5DCF8C3F064E}"/>
              </a:ext>
            </a:extLst>
          </p:cNvPr>
          <p:cNvSpPr/>
          <p:nvPr/>
        </p:nvSpPr>
        <p:spPr>
          <a:xfrm rot="2238858">
            <a:off x="7137736" y="1926769"/>
            <a:ext cx="981702" cy="484946"/>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C74A9A-6C91-1819-7DD6-63C47B1D6D34}"/>
              </a:ext>
            </a:extLst>
          </p:cNvPr>
          <p:cNvSpPr/>
          <p:nvPr/>
        </p:nvSpPr>
        <p:spPr>
          <a:xfrm rot="6806102">
            <a:off x="9607266" y="1954759"/>
            <a:ext cx="1609614" cy="1067376"/>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D6779A-9B93-D786-DF0B-A251D28C4FD3}"/>
              </a:ext>
            </a:extLst>
          </p:cNvPr>
          <p:cNvSpPr/>
          <p:nvPr/>
        </p:nvSpPr>
        <p:spPr>
          <a:xfrm rot="2238858">
            <a:off x="8514269" y="2253094"/>
            <a:ext cx="862682" cy="724912"/>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50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6B3A6-860F-B263-4E82-88E3B28070A9}"/>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D30A30E-1562-8C9E-D60F-5A1B89D0DF8E}"/>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Decoupling Techniques</a:t>
            </a:r>
          </a:p>
        </p:txBody>
      </p:sp>
      <p:sp>
        <p:nvSpPr>
          <p:cNvPr id="13" name="Content Placeholder 2">
            <a:extLst>
              <a:ext uri="{FF2B5EF4-FFF2-40B4-BE49-F238E27FC236}">
                <a16:creationId xmlns:a16="http://schemas.microsoft.com/office/drawing/2014/main" id="{0A580A93-1B74-1BCB-DB86-06DEF472E58F}"/>
              </a:ext>
            </a:extLst>
          </p:cNvPr>
          <p:cNvSpPr txBox="1">
            <a:spLocks/>
          </p:cNvSpPr>
          <p:nvPr/>
        </p:nvSpPr>
        <p:spPr>
          <a:xfrm>
            <a:off x="1368944" y="1442087"/>
            <a:ext cx="4895055" cy="304120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r>
              <a:rPr lang="en-US" dirty="0"/>
              <a:t>Single stage training (feature extractor &amp; classifier trained together)</a:t>
            </a:r>
          </a:p>
          <a:p>
            <a:pPr lvl="1"/>
            <a:r>
              <a:rPr lang="en-US" dirty="0"/>
              <a:t>Feature extractor is bias towards head classes, classifier is skewed towards head classes</a:t>
            </a:r>
          </a:p>
          <a:p>
            <a:pPr lvl="1"/>
            <a:r>
              <a:rPr lang="en-US" dirty="0"/>
              <a:t>Head class produce stronger and frequent gradients</a:t>
            </a:r>
          </a:p>
        </p:txBody>
      </p:sp>
      <p:sp>
        <p:nvSpPr>
          <p:cNvPr id="19" name="Content Placeholder 2">
            <a:extLst>
              <a:ext uri="{FF2B5EF4-FFF2-40B4-BE49-F238E27FC236}">
                <a16:creationId xmlns:a16="http://schemas.microsoft.com/office/drawing/2014/main" id="{8C7050AC-E082-F480-250E-264B7DCC9B91}"/>
              </a:ext>
            </a:extLst>
          </p:cNvPr>
          <p:cNvSpPr txBox="1">
            <a:spLocks/>
          </p:cNvSpPr>
          <p:nvPr/>
        </p:nvSpPr>
        <p:spPr>
          <a:xfrm>
            <a:off x="8218073" y="6294781"/>
            <a:ext cx="3890601" cy="49761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B. Kang et al., “Decoupling Representation and Classifier for Long-Tailed Recognition,” </a:t>
            </a:r>
            <a:r>
              <a:rPr lang="en-US" i="1" dirty="0"/>
              <a:t>Proc. Int. Conf. on Learning Representations (ICLR)</a:t>
            </a:r>
            <a:r>
              <a:rPr lang="en-US" dirty="0"/>
              <a:t>, 2020.</a:t>
            </a:r>
          </a:p>
        </p:txBody>
      </p:sp>
      <p:sp>
        <p:nvSpPr>
          <p:cNvPr id="2" name="Content Placeholder 2">
            <a:extLst>
              <a:ext uri="{FF2B5EF4-FFF2-40B4-BE49-F238E27FC236}">
                <a16:creationId xmlns:a16="http://schemas.microsoft.com/office/drawing/2014/main" id="{872FD84E-52E7-ED8B-1BA7-9B0363968AF5}"/>
              </a:ext>
            </a:extLst>
          </p:cNvPr>
          <p:cNvSpPr txBox="1">
            <a:spLocks/>
          </p:cNvSpPr>
          <p:nvPr/>
        </p:nvSpPr>
        <p:spPr>
          <a:xfrm>
            <a:off x="6493667" y="1442087"/>
            <a:ext cx="4895055" cy="29934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Fix: Decouple Classifier and retrain it later</a:t>
            </a:r>
          </a:p>
          <a:p>
            <a:pPr lvl="1"/>
            <a:r>
              <a:rPr lang="en-US" dirty="0"/>
              <a:t>(Epoch 0-20): Train whole network</a:t>
            </a:r>
          </a:p>
          <a:p>
            <a:pPr lvl="1"/>
            <a:r>
              <a:rPr lang="en-US" dirty="0"/>
              <a:t>(Epoch 20-30): Freeze extractor and retrain classifier</a:t>
            </a:r>
          </a:p>
          <a:p>
            <a:pPr lvl="1"/>
            <a:r>
              <a:rPr lang="en-US" dirty="0"/>
              <a:t>Classifier learns from stable gradients</a:t>
            </a:r>
          </a:p>
          <a:p>
            <a:pPr lvl="1"/>
            <a:r>
              <a:rPr lang="en-US" dirty="0"/>
              <a:t>Tail classes can improve much faster</a:t>
            </a:r>
          </a:p>
          <a:p>
            <a:pPr marL="457200" lvl="1" indent="0">
              <a:buClr>
                <a:srgbClr val="1287C3"/>
              </a:buClr>
              <a:buNone/>
            </a:pPr>
            <a:endParaRPr lang="en-US" dirty="0"/>
          </a:p>
        </p:txBody>
      </p:sp>
      <p:pic>
        <p:nvPicPr>
          <p:cNvPr id="3" name="Picture 2" descr="A diagram of a block diagram&#10;&#10;AI-generated content may be incorrect.">
            <a:extLst>
              <a:ext uri="{FF2B5EF4-FFF2-40B4-BE49-F238E27FC236}">
                <a16:creationId xmlns:a16="http://schemas.microsoft.com/office/drawing/2014/main" id="{4A4863F1-B939-DF23-2D04-6E8260A77CEC}"/>
              </a:ext>
            </a:extLst>
          </p:cNvPr>
          <p:cNvPicPr>
            <a:picLocks noChangeAspect="1"/>
          </p:cNvPicPr>
          <p:nvPr/>
        </p:nvPicPr>
        <p:blipFill>
          <a:blip r:embed="rId2"/>
          <a:stretch>
            <a:fillRect/>
          </a:stretch>
        </p:blipFill>
        <p:spPr>
          <a:xfrm>
            <a:off x="2290509" y="4659896"/>
            <a:ext cx="4443539" cy="20694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pic>
      <p:sp>
        <p:nvSpPr>
          <p:cNvPr id="5" name="Rectangle 4">
            <a:extLst>
              <a:ext uri="{FF2B5EF4-FFF2-40B4-BE49-F238E27FC236}">
                <a16:creationId xmlns:a16="http://schemas.microsoft.com/office/drawing/2014/main" id="{E1F6B771-34C7-5733-BFB0-106FB1F40CD1}"/>
              </a:ext>
            </a:extLst>
          </p:cNvPr>
          <p:cNvSpPr/>
          <p:nvPr/>
        </p:nvSpPr>
        <p:spPr>
          <a:xfrm rot="16200000">
            <a:off x="6632247" y="5480085"/>
            <a:ext cx="2079621" cy="418926"/>
          </a:xfrm>
          <a:prstGeom prst="rect">
            <a:avLst/>
          </a:prstGeom>
          <a:solidFill>
            <a:schemeClr val="accent2"/>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Classifier</a:t>
            </a:r>
          </a:p>
        </p:txBody>
      </p:sp>
      <p:sp>
        <p:nvSpPr>
          <p:cNvPr id="6" name="Rectangle: Rounded Corners 5">
            <a:extLst>
              <a:ext uri="{FF2B5EF4-FFF2-40B4-BE49-F238E27FC236}">
                <a16:creationId xmlns:a16="http://schemas.microsoft.com/office/drawing/2014/main" id="{73E5C7AC-809D-91FD-FE1B-A26459FC5BC4}"/>
              </a:ext>
            </a:extLst>
          </p:cNvPr>
          <p:cNvSpPr/>
          <p:nvPr/>
        </p:nvSpPr>
        <p:spPr>
          <a:xfrm>
            <a:off x="2538485" y="4649737"/>
            <a:ext cx="4053385" cy="2142657"/>
          </a:xfrm>
          <a:prstGeom prst="roundRect">
            <a:avLst/>
          </a:prstGeom>
          <a:solidFill>
            <a:schemeClr val="accent1">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FROZEN</a:t>
            </a:r>
          </a:p>
        </p:txBody>
      </p:sp>
      <p:cxnSp>
        <p:nvCxnSpPr>
          <p:cNvPr id="8" name="Straight Arrow Connector 7">
            <a:extLst>
              <a:ext uri="{FF2B5EF4-FFF2-40B4-BE49-F238E27FC236}">
                <a16:creationId xmlns:a16="http://schemas.microsoft.com/office/drawing/2014/main" id="{CBC32F5F-4A4A-1B10-D713-3479F7755909}"/>
              </a:ext>
            </a:extLst>
          </p:cNvPr>
          <p:cNvCxnSpPr>
            <a:cxnSpLocks/>
          </p:cNvCxnSpPr>
          <p:nvPr/>
        </p:nvCxnSpPr>
        <p:spPr>
          <a:xfrm>
            <a:off x="6839846" y="5689548"/>
            <a:ext cx="564066"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88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DE8784-E3A8-B45B-EB0B-BC6B392FDAE7}"/>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3B12C69-1F09-9919-9E39-F838D46A4462}"/>
              </a:ext>
            </a:extLst>
          </p:cNvPr>
          <p:cNvSpPr txBox="1">
            <a:spLocks/>
          </p:cNvSpPr>
          <p:nvPr/>
        </p:nvSpPr>
        <p:spPr>
          <a:xfrm>
            <a:off x="1360705" y="1667863"/>
            <a:ext cx="4900784" cy="707843"/>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AutoNum type="arabicPeriod"/>
            </a:pPr>
            <a:r>
              <a:rPr lang="en-US" dirty="0"/>
              <a:t>Train model normally until epoch 20 using </a:t>
            </a:r>
            <a:r>
              <a:rPr lang="en-US" dirty="0" err="1"/>
              <a:t>MixUp</a:t>
            </a:r>
            <a:r>
              <a:rPr lang="en-US" dirty="0"/>
              <a:t> &amp; label smoothening. Disable CB-Sampling.</a:t>
            </a:r>
          </a:p>
          <a:p>
            <a:pPr>
              <a:buClr>
                <a:srgbClr val="1287C3"/>
              </a:buClr>
            </a:pPr>
            <a:endParaRPr lang="en-US" dirty="0"/>
          </a:p>
        </p:txBody>
      </p:sp>
      <p:sp>
        <p:nvSpPr>
          <p:cNvPr id="2" name="Title 1">
            <a:extLst>
              <a:ext uri="{FF2B5EF4-FFF2-40B4-BE49-F238E27FC236}">
                <a16:creationId xmlns:a16="http://schemas.microsoft.com/office/drawing/2014/main" id="{1F1D0031-1359-FECE-FF94-53B6393ED94B}"/>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Decoupling Techniques</a:t>
            </a:r>
          </a:p>
        </p:txBody>
      </p:sp>
      <p:sp>
        <p:nvSpPr>
          <p:cNvPr id="5" name="Content Placeholder 2">
            <a:extLst>
              <a:ext uri="{FF2B5EF4-FFF2-40B4-BE49-F238E27FC236}">
                <a16:creationId xmlns:a16="http://schemas.microsoft.com/office/drawing/2014/main" id="{53C34CDB-FB74-49C6-59E8-C5C560042B88}"/>
              </a:ext>
            </a:extLst>
          </p:cNvPr>
          <p:cNvSpPr txBox="1">
            <a:spLocks/>
          </p:cNvSpPr>
          <p:nvPr/>
        </p:nvSpPr>
        <p:spPr>
          <a:xfrm>
            <a:off x="1360705" y="2367709"/>
            <a:ext cx="4900784" cy="707843"/>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2"/>
            </a:pPr>
            <a:r>
              <a:rPr lang="en-US" dirty="0"/>
              <a:t>Once reach epoch 20, reload data loader with CB sampling, freeze backbone &amp; new optimizer in training loop. Disable </a:t>
            </a:r>
            <a:r>
              <a:rPr lang="en-US" dirty="0" err="1"/>
              <a:t>MixUp</a:t>
            </a:r>
            <a:r>
              <a:rPr lang="en-US" dirty="0"/>
              <a:t>.</a:t>
            </a:r>
          </a:p>
          <a:p>
            <a:pPr>
              <a:buClr>
                <a:srgbClr val="1287C3"/>
              </a:buClr>
            </a:pPr>
            <a:endParaRPr lang="en-US" dirty="0"/>
          </a:p>
        </p:txBody>
      </p:sp>
      <p:pic>
        <p:nvPicPr>
          <p:cNvPr id="8" name="Picture 7">
            <a:extLst>
              <a:ext uri="{FF2B5EF4-FFF2-40B4-BE49-F238E27FC236}">
                <a16:creationId xmlns:a16="http://schemas.microsoft.com/office/drawing/2014/main" id="{57A436F8-952B-6663-4F4A-FDAC82556760}"/>
              </a:ext>
            </a:extLst>
          </p:cNvPr>
          <p:cNvPicPr>
            <a:picLocks noChangeAspect="1"/>
          </p:cNvPicPr>
          <p:nvPr/>
        </p:nvPicPr>
        <p:blipFill>
          <a:blip r:embed="rId2"/>
          <a:stretch>
            <a:fillRect/>
          </a:stretch>
        </p:blipFill>
        <p:spPr>
          <a:xfrm>
            <a:off x="1649800" y="3131986"/>
            <a:ext cx="4808565" cy="1108694"/>
          </a:xfrm>
          <a:prstGeom prst="rect">
            <a:avLst/>
          </a:prstGeom>
        </p:spPr>
      </p:pic>
      <p:sp>
        <p:nvSpPr>
          <p:cNvPr id="13" name="Content Placeholder 2">
            <a:extLst>
              <a:ext uri="{FF2B5EF4-FFF2-40B4-BE49-F238E27FC236}">
                <a16:creationId xmlns:a16="http://schemas.microsoft.com/office/drawing/2014/main" id="{43F130C2-3D3D-1C3D-10FA-BFF8FD161CF6}"/>
              </a:ext>
            </a:extLst>
          </p:cNvPr>
          <p:cNvSpPr txBox="1">
            <a:spLocks/>
          </p:cNvSpPr>
          <p:nvPr/>
        </p:nvSpPr>
        <p:spPr>
          <a:xfrm>
            <a:off x="1360705" y="4482294"/>
            <a:ext cx="4900784" cy="707843"/>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800100" lvl="1" indent="-342900">
              <a:buClr>
                <a:srgbClr val="1287C3"/>
              </a:buClr>
              <a:buFont typeface="+mj-lt"/>
              <a:buAutoNum type="arabicPeriod" startAt="3"/>
            </a:pPr>
            <a:r>
              <a:rPr lang="en-US" dirty="0"/>
              <a:t>Create new optimizer &amp; enable CB-Sampling. Reset Learning Rate, keep default </a:t>
            </a:r>
            <a:r>
              <a:rPr lang="en-US" dirty="0" err="1"/>
              <a:t>hyperparams</a:t>
            </a:r>
            <a:r>
              <a:rPr lang="en-US" dirty="0"/>
              <a:t>.</a:t>
            </a:r>
          </a:p>
          <a:p>
            <a:pPr>
              <a:buClr>
                <a:srgbClr val="1287C3"/>
              </a:buClr>
            </a:pPr>
            <a:endParaRPr lang="en-US" dirty="0"/>
          </a:p>
        </p:txBody>
      </p:sp>
      <p:pic>
        <p:nvPicPr>
          <p:cNvPr id="15" name="Picture 14">
            <a:extLst>
              <a:ext uri="{FF2B5EF4-FFF2-40B4-BE49-F238E27FC236}">
                <a16:creationId xmlns:a16="http://schemas.microsoft.com/office/drawing/2014/main" id="{6841078B-0310-6DD0-9C54-5FB82A541CF5}"/>
              </a:ext>
            </a:extLst>
          </p:cNvPr>
          <p:cNvPicPr>
            <a:picLocks noChangeAspect="1"/>
          </p:cNvPicPr>
          <p:nvPr/>
        </p:nvPicPr>
        <p:blipFill>
          <a:blip r:embed="rId3"/>
          <a:stretch>
            <a:fillRect/>
          </a:stretch>
        </p:blipFill>
        <p:spPr>
          <a:xfrm>
            <a:off x="1649800" y="5132240"/>
            <a:ext cx="4907783" cy="599022"/>
          </a:xfrm>
          <a:prstGeom prst="rect">
            <a:avLst/>
          </a:prstGeom>
        </p:spPr>
      </p:pic>
      <p:sp>
        <p:nvSpPr>
          <p:cNvPr id="3" name="Content Placeholder 2">
            <a:extLst>
              <a:ext uri="{FF2B5EF4-FFF2-40B4-BE49-F238E27FC236}">
                <a16:creationId xmlns:a16="http://schemas.microsoft.com/office/drawing/2014/main" id="{9A08FCA8-E19B-4DD9-34C1-0956653ECC5A}"/>
              </a:ext>
            </a:extLst>
          </p:cNvPr>
          <p:cNvSpPr txBox="1">
            <a:spLocks/>
          </p:cNvSpPr>
          <p:nvPr/>
        </p:nvSpPr>
        <p:spPr>
          <a:xfrm>
            <a:off x="6835241" y="1667863"/>
            <a:ext cx="4900784" cy="3254566"/>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a:buClr>
                <a:srgbClr val="1287C3"/>
              </a:buClr>
            </a:pPr>
            <a:r>
              <a:rPr lang="en-US" dirty="0"/>
              <a:t>Why disable CB-sampling for first half?</a:t>
            </a:r>
          </a:p>
          <a:p>
            <a:pPr lvl="1">
              <a:buClr>
                <a:srgbClr val="1287C3"/>
              </a:buClr>
            </a:pPr>
            <a:r>
              <a:rPr lang="en-US" dirty="0"/>
              <a:t>Want the backbone to see true data distribution for strong feature extraction</a:t>
            </a:r>
          </a:p>
          <a:p>
            <a:pPr lvl="1">
              <a:buClr>
                <a:srgbClr val="1287C3"/>
              </a:buClr>
            </a:pPr>
            <a:r>
              <a:rPr lang="en-US" dirty="0"/>
              <a:t>Using early can over-</a:t>
            </a:r>
            <a:r>
              <a:rPr lang="en-US" dirty="0" err="1"/>
              <a:t>emphasive</a:t>
            </a:r>
            <a:r>
              <a:rPr lang="en-US" dirty="0"/>
              <a:t> tail classes, distort data distribution, reduce feature diversity</a:t>
            </a:r>
          </a:p>
          <a:p>
            <a:pPr>
              <a:buClr>
                <a:srgbClr val="1287C3"/>
              </a:buClr>
            </a:pPr>
            <a:r>
              <a:rPr lang="en-US" dirty="0"/>
              <a:t>Why disable </a:t>
            </a:r>
            <a:r>
              <a:rPr lang="en-US" dirty="0" err="1"/>
              <a:t>MixUp</a:t>
            </a:r>
            <a:r>
              <a:rPr lang="en-US" dirty="0"/>
              <a:t> in second stage?</a:t>
            </a:r>
          </a:p>
          <a:p>
            <a:pPr lvl="1">
              <a:buClr>
                <a:srgbClr val="1287C3"/>
              </a:buClr>
            </a:pPr>
            <a:r>
              <a:rPr lang="en-US" dirty="0" err="1"/>
              <a:t>MixUp</a:t>
            </a:r>
            <a:r>
              <a:rPr lang="en-US" dirty="0"/>
              <a:t> encourages feature extraction, but 2</a:t>
            </a:r>
            <a:r>
              <a:rPr lang="en-US" baseline="30000" dirty="0"/>
              <a:t>nd</a:t>
            </a:r>
            <a:r>
              <a:rPr lang="en-US" dirty="0"/>
              <a:t> stage is not learning features</a:t>
            </a:r>
          </a:p>
          <a:p>
            <a:pPr lvl="1">
              <a:buClr>
                <a:srgbClr val="1287C3"/>
              </a:buClr>
            </a:pPr>
            <a:r>
              <a:rPr lang="en-US" dirty="0"/>
              <a:t>Distort class labels</a:t>
            </a:r>
          </a:p>
          <a:p>
            <a:pPr lvl="1">
              <a:buClr>
                <a:srgbClr val="1287C3"/>
              </a:buClr>
            </a:pPr>
            <a:r>
              <a:rPr lang="en-US" dirty="0"/>
              <a:t>Already regularized features in stage 1</a:t>
            </a:r>
          </a:p>
          <a:p>
            <a:pPr lvl="1">
              <a:buClr>
                <a:srgbClr val="1287C3"/>
              </a:buClr>
            </a:pPr>
            <a:endParaRPr lang="en-US" dirty="0"/>
          </a:p>
        </p:txBody>
      </p:sp>
    </p:spTree>
    <p:extLst>
      <p:ext uri="{BB962C8B-B14F-4D97-AF65-F5344CB8AC3E}">
        <p14:creationId xmlns:p14="http://schemas.microsoft.com/office/powerpoint/2010/main" val="1285875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EB731C-6A3E-404A-B500-9D7F6ED949DC}"/>
            </a:ext>
          </a:extLst>
        </p:cNvPr>
        <p:cNvGrpSpPr/>
        <p:nvPr/>
      </p:nvGrpSpPr>
      <p:grpSpPr>
        <a:xfrm>
          <a:off x="0" y="0"/>
          <a:ext cx="0" cy="0"/>
          <a:chOff x="0" y="0"/>
          <a:chExt cx="0" cy="0"/>
        </a:xfrm>
      </p:grpSpPr>
      <p:pic>
        <p:nvPicPr>
          <p:cNvPr id="9" name="Picture 8" descr="A screenshot of a computer screen&#10;&#10;AI-generated content may be incorrect.">
            <a:extLst>
              <a:ext uri="{FF2B5EF4-FFF2-40B4-BE49-F238E27FC236}">
                <a16:creationId xmlns:a16="http://schemas.microsoft.com/office/drawing/2014/main" id="{1E7A6659-E860-822D-0F95-F6B8CDD65A00}"/>
              </a:ext>
            </a:extLst>
          </p:cNvPr>
          <p:cNvPicPr>
            <a:picLocks noChangeAspect="1"/>
          </p:cNvPicPr>
          <p:nvPr/>
        </p:nvPicPr>
        <p:blipFill>
          <a:blip r:embed="rId2"/>
          <a:srcRect r="1138" b="252"/>
          <a:stretch>
            <a:fillRect/>
          </a:stretch>
        </p:blipFill>
        <p:spPr>
          <a:xfrm>
            <a:off x="1486499" y="2166766"/>
            <a:ext cx="4416380" cy="2859787"/>
          </a:xfrm>
          <a:prstGeom prst="rect">
            <a:avLst/>
          </a:prstGeom>
        </p:spPr>
      </p:pic>
      <p:sp>
        <p:nvSpPr>
          <p:cNvPr id="11" name="Content Placeholder 2">
            <a:extLst>
              <a:ext uri="{FF2B5EF4-FFF2-40B4-BE49-F238E27FC236}">
                <a16:creationId xmlns:a16="http://schemas.microsoft.com/office/drawing/2014/main" id="{8BD6F88F-75AB-A586-04E5-6B7A8196C705}"/>
              </a:ext>
            </a:extLst>
          </p:cNvPr>
          <p:cNvSpPr txBox="1">
            <a:spLocks/>
          </p:cNvSpPr>
          <p:nvPr/>
        </p:nvSpPr>
        <p:spPr>
          <a:xfrm>
            <a:off x="1322762" y="1463058"/>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CDB76959-6013-BF5C-A5E3-96735C2D7BE0}"/>
              </a:ext>
            </a:extLst>
          </p:cNvPr>
          <p:cNvSpPr txBox="1">
            <a:spLocks/>
          </p:cNvSpPr>
          <p:nvPr/>
        </p:nvSpPr>
        <p:spPr>
          <a:xfrm>
            <a:off x="7056788" y="1459823"/>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 + TTA + Decoupling:</a:t>
            </a:r>
          </a:p>
        </p:txBody>
      </p:sp>
      <p:sp>
        <p:nvSpPr>
          <p:cNvPr id="16" name="Content Placeholder 2">
            <a:extLst>
              <a:ext uri="{FF2B5EF4-FFF2-40B4-BE49-F238E27FC236}">
                <a16:creationId xmlns:a16="http://schemas.microsoft.com/office/drawing/2014/main" id="{EA2AE4AE-9AF3-E66F-B59F-33A564C36108}"/>
              </a:ext>
            </a:extLst>
          </p:cNvPr>
          <p:cNvSpPr txBox="1">
            <a:spLocks/>
          </p:cNvSpPr>
          <p:nvPr/>
        </p:nvSpPr>
        <p:spPr>
          <a:xfrm>
            <a:off x="2445893" y="5443756"/>
            <a:ext cx="8231691" cy="8803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Accuracy increased by 0.79%. Overall recall increased slightly. Macro-avg slightly increased.</a:t>
            </a:r>
          </a:p>
        </p:txBody>
      </p:sp>
      <p:sp>
        <p:nvSpPr>
          <p:cNvPr id="2" name="Title 1">
            <a:extLst>
              <a:ext uri="{FF2B5EF4-FFF2-40B4-BE49-F238E27FC236}">
                <a16:creationId xmlns:a16="http://schemas.microsoft.com/office/drawing/2014/main" id="{1C7AA217-AD94-BA1E-AB79-48DBA54AF68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Decoupling Techniques</a:t>
            </a:r>
          </a:p>
        </p:txBody>
      </p:sp>
      <p:pic>
        <p:nvPicPr>
          <p:cNvPr id="4" name="Picture 3">
            <a:extLst>
              <a:ext uri="{FF2B5EF4-FFF2-40B4-BE49-F238E27FC236}">
                <a16:creationId xmlns:a16="http://schemas.microsoft.com/office/drawing/2014/main" id="{95047ACC-B0FD-2468-2A8F-37A731CD6C87}"/>
              </a:ext>
            </a:extLst>
          </p:cNvPr>
          <p:cNvPicPr>
            <a:picLocks noChangeAspect="1"/>
          </p:cNvPicPr>
          <p:nvPr/>
        </p:nvPicPr>
        <p:blipFill>
          <a:blip r:embed="rId3"/>
          <a:stretch>
            <a:fillRect/>
          </a:stretch>
        </p:blipFill>
        <p:spPr>
          <a:xfrm>
            <a:off x="6815528" y="2166765"/>
            <a:ext cx="4370815" cy="2859787"/>
          </a:xfrm>
          <a:prstGeom prst="rect">
            <a:avLst/>
          </a:prstGeom>
        </p:spPr>
      </p:pic>
      <p:sp>
        <p:nvSpPr>
          <p:cNvPr id="3" name="Rectangle 2">
            <a:extLst>
              <a:ext uri="{FF2B5EF4-FFF2-40B4-BE49-F238E27FC236}">
                <a16:creationId xmlns:a16="http://schemas.microsoft.com/office/drawing/2014/main" id="{46E474C2-C5F9-8590-0A2F-D3B3B68F9EF9}"/>
              </a:ext>
            </a:extLst>
          </p:cNvPr>
          <p:cNvSpPr/>
          <p:nvPr/>
        </p:nvSpPr>
        <p:spPr>
          <a:xfrm>
            <a:off x="9012150" y="4198041"/>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595A220-7A4A-24BC-9EB9-3F80E9B89B7A}"/>
              </a:ext>
            </a:extLst>
          </p:cNvPr>
          <p:cNvSpPr/>
          <p:nvPr/>
        </p:nvSpPr>
        <p:spPr>
          <a:xfrm>
            <a:off x="9012150" y="4051457"/>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C95AB3-3BC4-23CB-794E-78E1868A7B7B}"/>
              </a:ext>
            </a:extLst>
          </p:cNvPr>
          <p:cNvSpPr/>
          <p:nvPr/>
        </p:nvSpPr>
        <p:spPr>
          <a:xfrm>
            <a:off x="9012150" y="3896052"/>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6EC7B4A-86F0-BA78-3B8A-01BF676498FF}"/>
              </a:ext>
            </a:extLst>
          </p:cNvPr>
          <p:cNvSpPr/>
          <p:nvPr/>
        </p:nvSpPr>
        <p:spPr>
          <a:xfrm>
            <a:off x="9012150" y="3735336"/>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7A4BBD-E157-FFA1-3DCF-B29A72B4CAD4}"/>
              </a:ext>
            </a:extLst>
          </p:cNvPr>
          <p:cNvSpPr/>
          <p:nvPr/>
        </p:nvSpPr>
        <p:spPr>
          <a:xfrm>
            <a:off x="9012150" y="3422589"/>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25A2D4-AE8C-A029-0EB6-51AF5C6EE6B4}"/>
              </a:ext>
            </a:extLst>
          </p:cNvPr>
          <p:cNvSpPr/>
          <p:nvPr/>
        </p:nvSpPr>
        <p:spPr>
          <a:xfrm>
            <a:off x="9012150" y="2951216"/>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8DD1D7C-C710-58A7-5948-BBC9CDF3BC3D}"/>
              </a:ext>
            </a:extLst>
          </p:cNvPr>
          <p:cNvSpPr/>
          <p:nvPr/>
        </p:nvSpPr>
        <p:spPr>
          <a:xfrm>
            <a:off x="9012150" y="2790703"/>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7D456EB-20A8-E004-9CF2-B74E90159ED9}"/>
              </a:ext>
            </a:extLst>
          </p:cNvPr>
          <p:cNvSpPr/>
          <p:nvPr/>
        </p:nvSpPr>
        <p:spPr>
          <a:xfrm>
            <a:off x="9012150" y="3579931"/>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40B178B-4A2C-12D9-DB1A-D3EE1B7A112C}"/>
              </a:ext>
            </a:extLst>
          </p:cNvPr>
          <p:cNvSpPr/>
          <p:nvPr/>
        </p:nvSpPr>
        <p:spPr>
          <a:xfrm>
            <a:off x="9012150" y="3268214"/>
            <a:ext cx="499012" cy="146584"/>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BC2FC26-DE57-8D0C-919F-C2B699D7409E}"/>
              </a:ext>
            </a:extLst>
          </p:cNvPr>
          <p:cNvSpPr/>
          <p:nvPr/>
        </p:nvSpPr>
        <p:spPr>
          <a:xfrm>
            <a:off x="9012150" y="3106621"/>
            <a:ext cx="499012" cy="14658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33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1004-257D-4EFE-58A3-503D89D4897D}"/>
              </a:ext>
            </a:extLst>
          </p:cNvPr>
          <p:cNvSpPr>
            <a:spLocks noGrp="1"/>
          </p:cNvSpPr>
          <p:nvPr>
            <p:ph type="title"/>
          </p:nvPr>
        </p:nvSpPr>
        <p:spPr>
          <a:xfrm>
            <a:off x="1484311" y="-235857"/>
            <a:ext cx="10018713" cy="1752599"/>
          </a:xfrm>
        </p:spPr>
        <p:txBody>
          <a:bodyPr/>
          <a:lstStyle/>
          <a:p>
            <a:r>
              <a:rPr lang="en-US" dirty="0"/>
              <a:t>Introduction: The Class Imbalance Problem</a:t>
            </a:r>
          </a:p>
        </p:txBody>
      </p:sp>
      <p:sp>
        <p:nvSpPr>
          <p:cNvPr id="3" name="Content Placeholder 2">
            <a:extLst>
              <a:ext uri="{FF2B5EF4-FFF2-40B4-BE49-F238E27FC236}">
                <a16:creationId xmlns:a16="http://schemas.microsoft.com/office/drawing/2014/main" id="{CB2F4DA1-404A-ED31-6478-8F75A55E9B75}"/>
              </a:ext>
            </a:extLst>
          </p:cNvPr>
          <p:cNvSpPr>
            <a:spLocks noGrp="1"/>
          </p:cNvSpPr>
          <p:nvPr>
            <p:ph idx="1"/>
          </p:nvPr>
        </p:nvSpPr>
        <p:spPr>
          <a:xfrm>
            <a:off x="1484310" y="1745342"/>
            <a:ext cx="10018713" cy="2159419"/>
          </a:xfrm>
        </p:spPr>
        <p:txBody>
          <a:bodyPr vert="horz" lIns="91440" tIns="45720" rIns="91440" bIns="45720" rtlCol="0" anchor="t">
            <a:normAutofit/>
          </a:bodyPr>
          <a:lstStyle/>
          <a:p>
            <a:r>
              <a:rPr lang="en-US" dirty="0"/>
              <a:t>Real World Data not always balanced</a:t>
            </a:r>
          </a:p>
          <a:p>
            <a:pPr>
              <a:buClr>
                <a:srgbClr val="1287C3"/>
              </a:buClr>
            </a:pPr>
            <a:r>
              <a:rPr lang="en-US" dirty="0"/>
              <a:t>Models tend to be bias with classes with more samples</a:t>
            </a:r>
          </a:p>
          <a:p>
            <a:pPr>
              <a:buClr>
                <a:srgbClr val="1287C3"/>
              </a:buClr>
            </a:pPr>
            <a:r>
              <a:rPr lang="en-US" dirty="0"/>
              <a:t>While head classes thrive, Tail classes suffer</a:t>
            </a:r>
          </a:p>
          <a:p>
            <a:pPr>
              <a:buClr>
                <a:srgbClr val="1287C3"/>
              </a:buClr>
            </a:pPr>
            <a:r>
              <a:rPr lang="en-US" dirty="0"/>
              <a:t>Misleading Evaluation Metrics (Accuracy != F1-score)</a:t>
            </a:r>
          </a:p>
        </p:txBody>
      </p:sp>
      <p:pic>
        <p:nvPicPr>
          <p:cNvPr id="4" name="Picture 3" descr="Solving Class imbalance problem in CNN | Medium | AI Graduate">
            <a:extLst>
              <a:ext uri="{FF2B5EF4-FFF2-40B4-BE49-F238E27FC236}">
                <a16:creationId xmlns:a16="http://schemas.microsoft.com/office/drawing/2014/main" id="{CCFEB3F2-6184-35E5-8EEC-80931FDE2E8C}"/>
              </a:ext>
            </a:extLst>
          </p:cNvPr>
          <p:cNvPicPr>
            <a:picLocks noChangeAspect="1"/>
          </p:cNvPicPr>
          <p:nvPr/>
        </p:nvPicPr>
        <p:blipFill>
          <a:blip r:embed="rId2"/>
          <a:srcRect r="50530" b="-222"/>
          <a:stretch>
            <a:fillRect/>
          </a:stretch>
        </p:blipFill>
        <p:spPr>
          <a:xfrm>
            <a:off x="8900246" y="1530702"/>
            <a:ext cx="2442854" cy="2360099"/>
          </a:xfrm>
          <a:prstGeom prst="rect">
            <a:avLst/>
          </a:prstGeom>
        </p:spPr>
      </p:pic>
      <p:pic>
        <p:nvPicPr>
          <p:cNvPr id="5" name="Picture 4" descr="Solving Class imbalance problem in CNN | Medium | AI Graduate">
            <a:extLst>
              <a:ext uri="{FF2B5EF4-FFF2-40B4-BE49-F238E27FC236}">
                <a16:creationId xmlns:a16="http://schemas.microsoft.com/office/drawing/2014/main" id="{0026029E-4152-097F-C446-AD117E16ED44}"/>
              </a:ext>
            </a:extLst>
          </p:cNvPr>
          <p:cNvPicPr>
            <a:picLocks noChangeAspect="1"/>
          </p:cNvPicPr>
          <p:nvPr/>
        </p:nvPicPr>
        <p:blipFill>
          <a:blip r:embed="rId2"/>
          <a:srcRect l="50300" t="252" r="120" b="-504"/>
          <a:stretch>
            <a:fillRect/>
          </a:stretch>
        </p:blipFill>
        <p:spPr>
          <a:xfrm>
            <a:off x="8900244" y="3875501"/>
            <a:ext cx="2445139" cy="2357775"/>
          </a:xfrm>
          <a:prstGeom prst="rect">
            <a:avLst/>
          </a:prstGeom>
        </p:spPr>
      </p:pic>
      <p:sp>
        <p:nvSpPr>
          <p:cNvPr id="7" name="Rectangle: Rounded Corners 6">
            <a:extLst>
              <a:ext uri="{FF2B5EF4-FFF2-40B4-BE49-F238E27FC236}">
                <a16:creationId xmlns:a16="http://schemas.microsoft.com/office/drawing/2014/main" id="{DED16FC8-D6FE-9DCE-6EAB-A641057B28C4}"/>
              </a:ext>
            </a:extLst>
          </p:cNvPr>
          <p:cNvSpPr/>
          <p:nvPr/>
        </p:nvSpPr>
        <p:spPr>
          <a:xfrm>
            <a:off x="3092208" y="4446357"/>
            <a:ext cx="4292794" cy="178691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sz="3200" dirty="0"/>
              <a:t>A machine sorting </a:t>
            </a:r>
            <a:r>
              <a:rPr lang="en-US" sz="3200" dirty="0">
                <a:solidFill>
                  <a:schemeClr val="accent2"/>
                </a:solidFill>
              </a:rPr>
              <a:t>green</a:t>
            </a:r>
            <a:r>
              <a:rPr lang="en-US" sz="3200" dirty="0"/>
              <a:t> apples based on color doesn’t know what to do with a </a:t>
            </a:r>
            <a:r>
              <a:rPr lang="en-US" sz="3200" dirty="0">
                <a:solidFill>
                  <a:schemeClr val="accent2"/>
                </a:solidFill>
              </a:rPr>
              <a:t>green</a:t>
            </a:r>
            <a:r>
              <a:rPr lang="en-US" sz="3200" dirty="0"/>
              <a:t> pear!</a:t>
            </a:r>
            <a:endParaRPr lang="en-US" dirty="0"/>
          </a:p>
        </p:txBody>
      </p:sp>
    </p:spTree>
    <p:extLst>
      <p:ext uri="{BB962C8B-B14F-4D97-AF65-F5344CB8AC3E}">
        <p14:creationId xmlns:p14="http://schemas.microsoft.com/office/powerpoint/2010/main" val="332036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B00BF2-90F2-59C7-6D7A-EB15DD744768}"/>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E43492D-6806-FC36-5269-FF62B59A11F3}"/>
              </a:ext>
            </a:extLst>
          </p:cNvPr>
          <p:cNvSpPr txBox="1">
            <a:spLocks/>
          </p:cNvSpPr>
          <p:nvPr/>
        </p:nvSpPr>
        <p:spPr>
          <a:xfrm>
            <a:off x="1705088" y="1237736"/>
            <a:ext cx="4202328" cy="63038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No Modification:</a:t>
            </a:r>
          </a:p>
        </p:txBody>
      </p:sp>
      <p:sp>
        <p:nvSpPr>
          <p:cNvPr id="14" name="Content Placeholder 2">
            <a:extLst>
              <a:ext uri="{FF2B5EF4-FFF2-40B4-BE49-F238E27FC236}">
                <a16:creationId xmlns:a16="http://schemas.microsoft.com/office/drawing/2014/main" id="{A5F8D6C3-135D-FA5D-8AD9-B5010E23428F}"/>
              </a:ext>
            </a:extLst>
          </p:cNvPr>
          <p:cNvSpPr txBox="1">
            <a:spLocks/>
          </p:cNvSpPr>
          <p:nvPr/>
        </p:nvSpPr>
        <p:spPr>
          <a:xfrm>
            <a:off x="7407217" y="1084178"/>
            <a:ext cx="4202328" cy="630384"/>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US" dirty="0"/>
              <a:t>CB-Sampling + </a:t>
            </a:r>
            <a:r>
              <a:rPr lang="en-US" dirty="0" err="1"/>
              <a:t>MixUp</a:t>
            </a:r>
            <a:r>
              <a:rPr lang="en-US" dirty="0"/>
              <a:t> + Label Smoothing + TTA + Decoupling:</a:t>
            </a:r>
          </a:p>
        </p:txBody>
      </p:sp>
      <p:sp>
        <p:nvSpPr>
          <p:cNvPr id="16" name="Content Placeholder 2">
            <a:extLst>
              <a:ext uri="{FF2B5EF4-FFF2-40B4-BE49-F238E27FC236}">
                <a16:creationId xmlns:a16="http://schemas.microsoft.com/office/drawing/2014/main" id="{A0A515FA-00AF-9E0B-29B8-4C302B1EBBF5}"/>
              </a:ext>
            </a:extLst>
          </p:cNvPr>
          <p:cNvSpPr txBox="1">
            <a:spLocks/>
          </p:cNvSpPr>
          <p:nvPr/>
        </p:nvSpPr>
        <p:spPr>
          <a:xfrm>
            <a:off x="2379171" y="5913329"/>
            <a:ext cx="8231691" cy="720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Summary: Slight decrease in misclassifications in lower half</a:t>
            </a:r>
          </a:p>
        </p:txBody>
      </p:sp>
      <p:pic>
        <p:nvPicPr>
          <p:cNvPr id="5" name="Picture 4" descr="A blue and white graph&#10;&#10;AI-generated content may be incorrect.">
            <a:extLst>
              <a:ext uri="{FF2B5EF4-FFF2-40B4-BE49-F238E27FC236}">
                <a16:creationId xmlns:a16="http://schemas.microsoft.com/office/drawing/2014/main" id="{623E45A3-0B44-7DED-9B6B-D04EFC4AA328}"/>
              </a:ext>
            </a:extLst>
          </p:cNvPr>
          <p:cNvPicPr>
            <a:picLocks noChangeAspect="1"/>
          </p:cNvPicPr>
          <p:nvPr/>
        </p:nvPicPr>
        <p:blipFill>
          <a:blip r:embed="rId2"/>
          <a:srcRect t="892" r="-100"/>
          <a:stretch>
            <a:fillRect/>
          </a:stretch>
        </p:blipFill>
        <p:spPr>
          <a:xfrm>
            <a:off x="1566413" y="1675172"/>
            <a:ext cx="4746824" cy="4256330"/>
          </a:xfrm>
          <a:prstGeom prst="rect">
            <a:avLst/>
          </a:prstGeom>
        </p:spPr>
      </p:pic>
      <p:pic>
        <p:nvPicPr>
          <p:cNvPr id="4" name="Picture 3">
            <a:extLst>
              <a:ext uri="{FF2B5EF4-FFF2-40B4-BE49-F238E27FC236}">
                <a16:creationId xmlns:a16="http://schemas.microsoft.com/office/drawing/2014/main" id="{6561FF70-86C1-D51E-33D5-012F444F6347}"/>
              </a:ext>
            </a:extLst>
          </p:cNvPr>
          <p:cNvPicPr>
            <a:picLocks noChangeAspect="1"/>
          </p:cNvPicPr>
          <p:nvPr/>
        </p:nvPicPr>
        <p:blipFill>
          <a:blip r:embed="rId3"/>
          <a:stretch>
            <a:fillRect/>
          </a:stretch>
        </p:blipFill>
        <p:spPr>
          <a:xfrm>
            <a:off x="6997501" y="1675171"/>
            <a:ext cx="4612044" cy="4194157"/>
          </a:xfrm>
          <a:prstGeom prst="rect">
            <a:avLst/>
          </a:prstGeom>
        </p:spPr>
      </p:pic>
      <p:sp>
        <p:nvSpPr>
          <p:cNvPr id="3" name="Title 1">
            <a:extLst>
              <a:ext uri="{FF2B5EF4-FFF2-40B4-BE49-F238E27FC236}">
                <a16:creationId xmlns:a16="http://schemas.microsoft.com/office/drawing/2014/main" id="{8388673E-68E9-8CED-C1CB-0E721C39656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Decoupling Techniques</a:t>
            </a:r>
          </a:p>
        </p:txBody>
      </p:sp>
      <p:sp>
        <p:nvSpPr>
          <p:cNvPr id="8" name="Oval 7">
            <a:extLst>
              <a:ext uri="{FF2B5EF4-FFF2-40B4-BE49-F238E27FC236}">
                <a16:creationId xmlns:a16="http://schemas.microsoft.com/office/drawing/2014/main" id="{304C133B-2426-8787-5FBA-E784FC59CA81}"/>
              </a:ext>
            </a:extLst>
          </p:cNvPr>
          <p:cNvSpPr/>
          <p:nvPr/>
        </p:nvSpPr>
        <p:spPr>
          <a:xfrm rot="4101003">
            <a:off x="7041565" y="4655835"/>
            <a:ext cx="1181415" cy="699222"/>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2D3BD71-FFA3-D457-AC99-60E20F632FAA}"/>
              </a:ext>
            </a:extLst>
          </p:cNvPr>
          <p:cNvSpPr/>
          <p:nvPr/>
        </p:nvSpPr>
        <p:spPr>
          <a:xfrm rot="6806102">
            <a:off x="10130988" y="1713818"/>
            <a:ext cx="989195" cy="998603"/>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633D34C-BEFF-92C2-EC3D-9A628BE1974E}"/>
              </a:ext>
            </a:extLst>
          </p:cNvPr>
          <p:cNvSpPr/>
          <p:nvPr/>
        </p:nvSpPr>
        <p:spPr>
          <a:xfrm rot="280992">
            <a:off x="10204678" y="5121084"/>
            <a:ext cx="968232" cy="523730"/>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73CEFB4-1E64-EDC3-C22B-381F86655473}"/>
              </a:ext>
            </a:extLst>
          </p:cNvPr>
          <p:cNvSpPr/>
          <p:nvPr/>
        </p:nvSpPr>
        <p:spPr>
          <a:xfrm rot="280992">
            <a:off x="10141470" y="4734874"/>
            <a:ext cx="968232" cy="523730"/>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B279744-C54B-D38B-1C65-912D5019C530}"/>
              </a:ext>
            </a:extLst>
          </p:cNvPr>
          <p:cNvSpPr/>
          <p:nvPr/>
        </p:nvSpPr>
        <p:spPr>
          <a:xfrm rot="6806102">
            <a:off x="9001557" y="2807410"/>
            <a:ext cx="603932" cy="589500"/>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7E8C92-760C-755A-178C-AB5D41974D76}"/>
              </a:ext>
            </a:extLst>
          </p:cNvPr>
          <p:cNvSpPr/>
          <p:nvPr/>
        </p:nvSpPr>
        <p:spPr>
          <a:xfrm rot="5046321">
            <a:off x="8167915" y="3753251"/>
            <a:ext cx="979174" cy="513074"/>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67FC9D-3639-F582-E09A-9CB5995E7EB3}"/>
              </a:ext>
            </a:extLst>
          </p:cNvPr>
          <p:cNvSpPr/>
          <p:nvPr/>
        </p:nvSpPr>
        <p:spPr>
          <a:xfrm rot="6806102">
            <a:off x="10210270" y="2835776"/>
            <a:ext cx="603932" cy="589500"/>
          </a:xfrm>
          <a:prstGeom prst="ellipse">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58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9C642-0381-9103-AFB2-44B4CF1479B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2F343F4-3AEC-42FA-EE37-3DCE99311212}"/>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Overall Best Model Adjustments:</a:t>
            </a:r>
          </a:p>
        </p:txBody>
      </p:sp>
      <p:sp>
        <p:nvSpPr>
          <p:cNvPr id="13" name="Content Placeholder 2">
            <a:extLst>
              <a:ext uri="{FF2B5EF4-FFF2-40B4-BE49-F238E27FC236}">
                <a16:creationId xmlns:a16="http://schemas.microsoft.com/office/drawing/2014/main" id="{282BB2F9-3062-E311-9A1E-4EA6B08B56B0}"/>
              </a:ext>
            </a:extLst>
          </p:cNvPr>
          <p:cNvSpPr txBox="1">
            <a:spLocks/>
          </p:cNvSpPr>
          <p:nvPr/>
        </p:nvSpPr>
        <p:spPr>
          <a:xfrm>
            <a:off x="1368944" y="1442088"/>
            <a:ext cx="4727056" cy="1986912"/>
          </a:xfrm>
          <a:prstGeom prst="rect">
            <a:avLst/>
          </a:prstGeom>
        </p:spPr>
        <p:txBody>
          <a:bodyPr vert="horz" lIns="91440" tIns="45720" rIns="91440" bIns="45720" rtlCol="0" anchor="t">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CB-Sampling + </a:t>
            </a:r>
            <a:r>
              <a:rPr lang="en-US" dirty="0" err="1"/>
              <a:t>MixUp</a:t>
            </a:r>
            <a:r>
              <a:rPr lang="en-US" dirty="0"/>
              <a:t> + Label Smoothing + TTA:</a:t>
            </a:r>
          </a:p>
          <a:p>
            <a:pPr lvl="1"/>
            <a:r>
              <a:rPr lang="en-US" dirty="0"/>
              <a:t>Achieves 86.55% Accuracy (+2.33%)</a:t>
            </a:r>
          </a:p>
          <a:p>
            <a:pPr lvl="1"/>
            <a:r>
              <a:rPr lang="en-US" dirty="0"/>
              <a:t>  0.8740 Macro-Avg Precision (+0.0212)</a:t>
            </a:r>
          </a:p>
          <a:p>
            <a:pPr lvl="1"/>
            <a:r>
              <a:rPr lang="en-US" dirty="0"/>
              <a:t>0.8661 Macro-Avg F1-score (+0.0243)</a:t>
            </a:r>
          </a:p>
          <a:p>
            <a:pPr lvl="1"/>
            <a:endParaRPr lang="en-US" dirty="0"/>
          </a:p>
        </p:txBody>
      </p:sp>
      <p:pic>
        <p:nvPicPr>
          <p:cNvPr id="4" name="Picture 3">
            <a:extLst>
              <a:ext uri="{FF2B5EF4-FFF2-40B4-BE49-F238E27FC236}">
                <a16:creationId xmlns:a16="http://schemas.microsoft.com/office/drawing/2014/main" id="{976C09BE-72B3-1360-4744-0C3819F3C3A9}"/>
              </a:ext>
            </a:extLst>
          </p:cNvPr>
          <p:cNvPicPr>
            <a:picLocks noChangeAspect="1"/>
          </p:cNvPicPr>
          <p:nvPr/>
        </p:nvPicPr>
        <p:blipFill>
          <a:blip r:embed="rId2"/>
          <a:stretch>
            <a:fillRect/>
          </a:stretch>
        </p:blipFill>
        <p:spPr>
          <a:xfrm>
            <a:off x="7580946" y="1134977"/>
            <a:ext cx="3242110" cy="2079737"/>
          </a:xfrm>
          <a:prstGeom prst="rect">
            <a:avLst/>
          </a:prstGeom>
        </p:spPr>
      </p:pic>
      <p:pic>
        <p:nvPicPr>
          <p:cNvPr id="7" name="Picture 6">
            <a:extLst>
              <a:ext uri="{FF2B5EF4-FFF2-40B4-BE49-F238E27FC236}">
                <a16:creationId xmlns:a16="http://schemas.microsoft.com/office/drawing/2014/main" id="{F4C72F05-4E51-7E07-C9E9-A8F9ED7516CC}"/>
              </a:ext>
            </a:extLst>
          </p:cNvPr>
          <p:cNvPicPr>
            <a:picLocks noChangeAspect="1"/>
          </p:cNvPicPr>
          <p:nvPr/>
        </p:nvPicPr>
        <p:blipFill>
          <a:blip r:embed="rId3"/>
          <a:stretch>
            <a:fillRect/>
          </a:stretch>
        </p:blipFill>
        <p:spPr>
          <a:xfrm>
            <a:off x="7342315" y="3269291"/>
            <a:ext cx="3622843" cy="3298946"/>
          </a:xfrm>
          <a:prstGeom prst="rect">
            <a:avLst/>
          </a:prstGeom>
        </p:spPr>
      </p:pic>
      <p:sp>
        <p:nvSpPr>
          <p:cNvPr id="9" name="Rectangle: Rounded Corners 8">
            <a:extLst>
              <a:ext uri="{FF2B5EF4-FFF2-40B4-BE49-F238E27FC236}">
                <a16:creationId xmlns:a16="http://schemas.microsoft.com/office/drawing/2014/main" id="{968241E4-9AD4-9CA3-E9E0-0174DD9CAC3D}"/>
              </a:ext>
            </a:extLst>
          </p:cNvPr>
          <p:cNvSpPr/>
          <p:nvPr/>
        </p:nvSpPr>
        <p:spPr>
          <a:xfrm rot="16200000">
            <a:off x="2806427" y="4415133"/>
            <a:ext cx="1272746" cy="280315"/>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dirty="0"/>
              <a:t>CB-Sampling</a:t>
            </a:r>
          </a:p>
        </p:txBody>
      </p:sp>
      <p:sp>
        <p:nvSpPr>
          <p:cNvPr id="10" name="Rectangle: Rounded Corners 9">
            <a:extLst>
              <a:ext uri="{FF2B5EF4-FFF2-40B4-BE49-F238E27FC236}">
                <a16:creationId xmlns:a16="http://schemas.microsoft.com/office/drawing/2014/main" id="{141636E2-A8C8-3D6A-9B86-49F08B0B4CC0}"/>
              </a:ext>
            </a:extLst>
          </p:cNvPr>
          <p:cNvSpPr/>
          <p:nvPr/>
        </p:nvSpPr>
        <p:spPr>
          <a:xfrm rot="16200000">
            <a:off x="3303044" y="4415132"/>
            <a:ext cx="1272746" cy="280315"/>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dirty="0" err="1"/>
              <a:t>MixUp</a:t>
            </a:r>
            <a:endParaRPr lang="en-US" dirty="0"/>
          </a:p>
        </p:txBody>
      </p:sp>
      <p:sp>
        <p:nvSpPr>
          <p:cNvPr id="12" name="Rectangle: Rounded Corners 11">
            <a:extLst>
              <a:ext uri="{FF2B5EF4-FFF2-40B4-BE49-F238E27FC236}">
                <a16:creationId xmlns:a16="http://schemas.microsoft.com/office/drawing/2014/main" id="{CFCAEFDD-7730-B7D5-DCB7-26C3C641F203}"/>
              </a:ext>
            </a:extLst>
          </p:cNvPr>
          <p:cNvSpPr/>
          <p:nvPr/>
        </p:nvSpPr>
        <p:spPr>
          <a:xfrm rot="16200000">
            <a:off x="4621056" y="3547895"/>
            <a:ext cx="1272746" cy="201478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US" sz="1400" dirty="0" err="1"/>
              <a:t>EfficientNet</a:t>
            </a:r>
            <a:endParaRPr lang="en-US" sz="1400" dirty="0"/>
          </a:p>
        </p:txBody>
      </p:sp>
      <p:sp>
        <p:nvSpPr>
          <p:cNvPr id="14" name="Rectangle: Rounded Corners 13">
            <a:extLst>
              <a:ext uri="{FF2B5EF4-FFF2-40B4-BE49-F238E27FC236}">
                <a16:creationId xmlns:a16="http://schemas.microsoft.com/office/drawing/2014/main" id="{A1EC01D1-D9ED-7E41-B17D-774E28B4608E}"/>
              </a:ext>
            </a:extLst>
          </p:cNvPr>
          <p:cNvSpPr/>
          <p:nvPr/>
        </p:nvSpPr>
        <p:spPr>
          <a:xfrm rot="16200000">
            <a:off x="5403436" y="4415129"/>
            <a:ext cx="1272746" cy="2803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dirty="0"/>
              <a:t>Label Smoothing</a:t>
            </a:r>
          </a:p>
        </p:txBody>
      </p:sp>
      <p:sp>
        <p:nvSpPr>
          <p:cNvPr id="15" name="Rectangle: Rounded Corners 14">
            <a:extLst>
              <a:ext uri="{FF2B5EF4-FFF2-40B4-BE49-F238E27FC236}">
                <a16:creationId xmlns:a16="http://schemas.microsoft.com/office/drawing/2014/main" id="{468F7FD8-FE6A-9713-4F1E-4ED382FA342B}"/>
              </a:ext>
            </a:extLst>
          </p:cNvPr>
          <p:cNvSpPr/>
          <p:nvPr/>
        </p:nvSpPr>
        <p:spPr>
          <a:xfrm rot="16200000">
            <a:off x="5982968" y="4415129"/>
            <a:ext cx="1272746" cy="28031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dirty="0"/>
              <a:t>TTA</a:t>
            </a:r>
          </a:p>
        </p:txBody>
      </p:sp>
      <p:sp>
        <p:nvSpPr>
          <p:cNvPr id="16" name="TextBox 15">
            <a:extLst>
              <a:ext uri="{FF2B5EF4-FFF2-40B4-BE49-F238E27FC236}">
                <a16:creationId xmlns:a16="http://schemas.microsoft.com/office/drawing/2014/main" id="{11FCCB77-A935-7673-8A8A-9035946536C7}"/>
              </a:ext>
            </a:extLst>
          </p:cNvPr>
          <p:cNvSpPr txBox="1"/>
          <p:nvPr/>
        </p:nvSpPr>
        <p:spPr>
          <a:xfrm rot="18492233">
            <a:off x="2205540" y="5847406"/>
            <a:ext cx="1112108" cy="350797"/>
          </a:xfrm>
          <a:prstGeom prst="rect">
            <a:avLst/>
          </a:prstGeom>
          <a:noFill/>
          <a:effectLst>
            <a:glow>
              <a:schemeClr val="accent1">
                <a:alpha val="40000"/>
              </a:schemeClr>
            </a:glow>
          </a:effectLst>
        </p:spPr>
        <p:txBody>
          <a:bodyPr wrap="square" rtlCol="0">
            <a:normAutofit fontScale="85000" lnSpcReduction="10000"/>
          </a:bodyPr>
          <a:lstStyle/>
          <a:p>
            <a:pPr algn="ctr"/>
            <a:r>
              <a:rPr lang="en-US" dirty="0"/>
              <a:t>Resampling</a:t>
            </a:r>
          </a:p>
        </p:txBody>
      </p:sp>
      <p:sp>
        <p:nvSpPr>
          <p:cNvPr id="17" name="TextBox 16">
            <a:extLst>
              <a:ext uri="{FF2B5EF4-FFF2-40B4-BE49-F238E27FC236}">
                <a16:creationId xmlns:a16="http://schemas.microsoft.com/office/drawing/2014/main" id="{4C560C3D-5514-88F0-85D0-8F3770BBDEE0}"/>
              </a:ext>
            </a:extLst>
          </p:cNvPr>
          <p:cNvSpPr txBox="1"/>
          <p:nvPr/>
        </p:nvSpPr>
        <p:spPr>
          <a:xfrm rot="18492233">
            <a:off x="2452429" y="5915435"/>
            <a:ext cx="1443231" cy="497969"/>
          </a:xfrm>
          <a:prstGeom prst="rect">
            <a:avLst/>
          </a:prstGeom>
          <a:noFill/>
          <a:effectLst>
            <a:glow>
              <a:schemeClr val="accent1">
                <a:alpha val="40000"/>
              </a:schemeClr>
            </a:glow>
          </a:effectLst>
        </p:spPr>
        <p:txBody>
          <a:bodyPr wrap="square" rtlCol="0">
            <a:normAutofit fontScale="85000" lnSpcReduction="20000"/>
          </a:bodyPr>
          <a:lstStyle/>
          <a:p>
            <a:pPr algn="ctr"/>
            <a:r>
              <a:rPr lang="en-US" dirty="0"/>
              <a:t>Data Augmentation</a:t>
            </a:r>
          </a:p>
        </p:txBody>
      </p:sp>
      <p:sp>
        <p:nvSpPr>
          <p:cNvPr id="18" name="TextBox 17">
            <a:extLst>
              <a:ext uri="{FF2B5EF4-FFF2-40B4-BE49-F238E27FC236}">
                <a16:creationId xmlns:a16="http://schemas.microsoft.com/office/drawing/2014/main" id="{A3B69AC1-C9F9-21DD-6A25-2FFD36DDF924}"/>
              </a:ext>
            </a:extLst>
          </p:cNvPr>
          <p:cNvSpPr txBox="1"/>
          <p:nvPr/>
        </p:nvSpPr>
        <p:spPr>
          <a:xfrm rot="18492233">
            <a:off x="4611970" y="5915442"/>
            <a:ext cx="1336171" cy="455621"/>
          </a:xfrm>
          <a:prstGeom prst="rect">
            <a:avLst/>
          </a:prstGeom>
          <a:noFill/>
          <a:effectLst>
            <a:glow>
              <a:schemeClr val="accent1">
                <a:alpha val="40000"/>
              </a:schemeClr>
            </a:glow>
          </a:effectLst>
        </p:spPr>
        <p:txBody>
          <a:bodyPr wrap="square" rtlCol="0">
            <a:normAutofit fontScale="77500" lnSpcReduction="20000"/>
          </a:bodyPr>
          <a:lstStyle/>
          <a:p>
            <a:pPr algn="ctr"/>
            <a:r>
              <a:rPr lang="en-US" dirty="0"/>
              <a:t>Advance Loss Function</a:t>
            </a:r>
          </a:p>
        </p:txBody>
      </p:sp>
      <p:sp>
        <p:nvSpPr>
          <p:cNvPr id="20" name="TextBox 19">
            <a:extLst>
              <a:ext uri="{FF2B5EF4-FFF2-40B4-BE49-F238E27FC236}">
                <a16:creationId xmlns:a16="http://schemas.microsoft.com/office/drawing/2014/main" id="{FBD9D67C-0CC3-1299-8118-A04CC914FFCB}"/>
              </a:ext>
            </a:extLst>
          </p:cNvPr>
          <p:cNvSpPr txBox="1"/>
          <p:nvPr/>
        </p:nvSpPr>
        <p:spPr>
          <a:xfrm rot="18492233">
            <a:off x="5144909" y="5920361"/>
            <a:ext cx="1443231" cy="497969"/>
          </a:xfrm>
          <a:prstGeom prst="rect">
            <a:avLst/>
          </a:prstGeom>
          <a:noFill/>
          <a:effectLst>
            <a:glow>
              <a:schemeClr val="accent1">
                <a:alpha val="40000"/>
              </a:schemeClr>
            </a:glow>
          </a:effectLst>
        </p:spPr>
        <p:txBody>
          <a:bodyPr wrap="square" rtlCol="0">
            <a:normAutofit fontScale="85000" lnSpcReduction="20000"/>
          </a:bodyPr>
          <a:lstStyle/>
          <a:p>
            <a:pPr algn="ctr"/>
            <a:r>
              <a:rPr lang="en-US" dirty="0"/>
              <a:t>Data Augmentation</a:t>
            </a:r>
          </a:p>
        </p:txBody>
      </p:sp>
      <p:cxnSp>
        <p:nvCxnSpPr>
          <p:cNvPr id="22" name="Straight Arrow Connector 21">
            <a:extLst>
              <a:ext uri="{FF2B5EF4-FFF2-40B4-BE49-F238E27FC236}">
                <a16:creationId xmlns:a16="http://schemas.microsoft.com/office/drawing/2014/main" id="{6DE833AF-3350-5635-882A-40CF12FD4EA3}"/>
              </a:ext>
            </a:extLst>
          </p:cNvPr>
          <p:cNvCxnSpPr>
            <a:stCxn id="9" idx="2"/>
            <a:endCxn id="10" idx="0"/>
          </p:cNvCxnSpPr>
          <p:nvPr/>
        </p:nvCxnSpPr>
        <p:spPr>
          <a:xfrm flipV="1">
            <a:off x="3582958" y="4555290"/>
            <a:ext cx="216302"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4E626F-32C1-93AC-396E-B379D1571652}"/>
              </a:ext>
            </a:extLst>
          </p:cNvPr>
          <p:cNvCxnSpPr>
            <a:stCxn id="10" idx="2"/>
            <a:endCxn id="12" idx="0"/>
          </p:cNvCxnSpPr>
          <p:nvPr/>
        </p:nvCxnSpPr>
        <p:spPr>
          <a:xfrm flipV="1">
            <a:off x="4079575" y="4555289"/>
            <a:ext cx="170461"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0937F18-1B3E-6CBF-BF48-56F41643F1E9}"/>
              </a:ext>
            </a:extLst>
          </p:cNvPr>
          <p:cNvCxnSpPr>
            <a:stCxn id="12" idx="2"/>
            <a:endCxn id="15" idx="0"/>
          </p:cNvCxnSpPr>
          <p:nvPr/>
        </p:nvCxnSpPr>
        <p:spPr>
          <a:xfrm flipV="1">
            <a:off x="6264823" y="4555287"/>
            <a:ext cx="214361" cy="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876008-85B9-5F34-E599-4178BE5F51FF}"/>
              </a:ext>
            </a:extLst>
          </p:cNvPr>
          <p:cNvCxnSpPr>
            <a:stCxn id="16" idx="3"/>
            <a:endCxn id="9" idx="1"/>
          </p:cNvCxnSpPr>
          <p:nvPr/>
        </p:nvCxnSpPr>
        <p:spPr>
          <a:xfrm flipV="1">
            <a:off x="3105492" y="5191664"/>
            <a:ext cx="337309" cy="3941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4DA5D5-11EF-3C9D-298F-FEAC0A385D76}"/>
              </a:ext>
            </a:extLst>
          </p:cNvPr>
          <p:cNvCxnSpPr>
            <a:cxnSpLocks/>
            <a:stCxn id="17" idx="3"/>
            <a:endCxn id="10" idx="1"/>
          </p:cNvCxnSpPr>
          <p:nvPr/>
        </p:nvCxnSpPr>
        <p:spPr>
          <a:xfrm flipV="1">
            <a:off x="3620336" y="5191663"/>
            <a:ext cx="319082" cy="40570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701D67-4B45-42DD-DEB3-DAE94E2E5D31}"/>
              </a:ext>
            </a:extLst>
          </p:cNvPr>
          <p:cNvCxnSpPr>
            <a:cxnSpLocks/>
            <a:stCxn id="18" idx="3"/>
            <a:endCxn id="14" idx="1"/>
          </p:cNvCxnSpPr>
          <p:nvPr/>
        </p:nvCxnSpPr>
        <p:spPr>
          <a:xfrm flipV="1">
            <a:off x="5693241" y="5191660"/>
            <a:ext cx="346569" cy="42660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8A98577-1EEA-CF2D-DEB3-663A9F6A5506}"/>
              </a:ext>
            </a:extLst>
          </p:cNvPr>
          <p:cNvCxnSpPr>
            <a:cxnSpLocks/>
            <a:stCxn id="20" idx="3"/>
            <a:endCxn id="15" idx="1"/>
          </p:cNvCxnSpPr>
          <p:nvPr/>
        </p:nvCxnSpPr>
        <p:spPr>
          <a:xfrm flipV="1">
            <a:off x="6312816" y="5191660"/>
            <a:ext cx="306526" cy="41063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3885F25-0F1B-4DA3-2BA0-46D926C9DE20}"/>
              </a:ext>
            </a:extLst>
          </p:cNvPr>
          <p:cNvPicPr>
            <a:picLocks noChangeAspect="1"/>
          </p:cNvPicPr>
          <p:nvPr/>
        </p:nvPicPr>
        <p:blipFill>
          <a:blip r:embed="rId4"/>
          <a:stretch>
            <a:fillRect/>
          </a:stretch>
        </p:blipFill>
        <p:spPr>
          <a:xfrm>
            <a:off x="1994292" y="4061796"/>
            <a:ext cx="444630" cy="444630"/>
          </a:xfrm>
          <a:prstGeom prst="rect">
            <a:avLst/>
          </a:prstGeom>
        </p:spPr>
      </p:pic>
      <p:pic>
        <p:nvPicPr>
          <p:cNvPr id="41" name="Picture 40">
            <a:extLst>
              <a:ext uri="{FF2B5EF4-FFF2-40B4-BE49-F238E27FC236}">
                <a16:creationId xmlns:a16="http://schemas.microsoft.com/office/drawing/2014/main" id="{0EC31A77-F455-DC0E-A57A-17D57D6BA0FE}"/>
              </a:ext>
            </a:extLst>
          </p:cNvPr>
          <p:cNvPicPr>
            <a:picLocks noChangeAspect="1"/>
          </p:cNvPicPr>
          <p:nvPr/>
        </p:nvPicPr>
        <p:blipFill>
          <a:blip r:embed="rId5"/>
          <a:stretch>
            <a:fillRect/>
          </a:stretch>
        </p:blipFill>
        <p:spPr>
          <a:xfrm>
            <a:off x="1992228" y="4596627"/>
            <a:ext cx="446475" cy="444630"/>
          </a:xfrm>
          <a:prstGeom prst="rect">
            <a:avLst/>
          </a:prstGeom>
        </p:spPr>
      </p:pic>
      <p:pic>
        <p:nvPicPr>
          <p:cNvPr id="42" name="Picture 41">
            <a:extLst>
              <a:ext uri="{FF2B5EF4-FFF2-40B4-BE49-F238E27FC236}">
                <a16:creationId xmlns:a16="http://schemas.microsoft.com/office/drawing/2014/main" id="{01391D93-8799-5A78-FB23-C2BAC4E21C9A}"/>
              </a:ext>
            </a:extLst>
          </p:cNvPr>
          <p:cNvPicPr>
            <a:picLocks noChangeAspect="1"/>
          </p:cNvPicPr>
          <p:nvPr/>
        </p:nvPicPr>
        <p:blipFill>
          <a:blip r:embed="rId6"/>
          <a:stretch>
            <a:fillRect/>
          </a:stretch>
        </p:blipFill>
        <p:spPr>
          <a:xfrm>
            <a:off x="1471838" y="4284110"/>
            <a:ext cx="446476" cy="444631"/>
          </a:xfrm>
          <a:prstGeom prst="rect">
            <a:avLst/>
          </a:prstGeom>
        </p:spPr>
      </p:pic>
      <p:cxnSp>
        <p:nvCxnSpPr>
          <p:cNvPr id="46" name="Straight Arrow Connector 45">
            <a:extLst>
              <a:ext uri="{FF2B5EF4-FFF2-40B4-BE49-F238E27FC236}">
                <a16:creationId xmlns:a16="http://schemas.microsoft.com/office/drawing/2014/main" id="{294FF582-BB57-1947-ED00-AE16038541D7}"/>
              </a:ext>
            </a:extLst>
          </p:cNvPr>
          <p:cNvCxnSpPr/>
          <p:nvPr/>
        </p:nvCxnSpPr>
        <p:spPr>
          <a:xfrm>
            <a:off x="2532097" y="4555287"/>
            <a:ext cx="71122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101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CB28-4573-251F-823F-1F00FF4AD0F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27AB4B9-2CAC-A2DF-05D2-945FCD901E8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a:t>
            </a:r>
          </a:p>
        </p:txBody>
      </p:sp>
      <p:sp>
        <p:nvSpPr>
          <p:cNvPr id="13" name="Content Placeholder 2">
            <a:extLst>
              <a:ext uri="{FF2B5EF4-FFF2-40B4-BE49-F238E27FC236}">
                <a16:creationId xmlns:a16="http://schemas.microsoft.com/office/drawing/2014/main" id="{4A89EF76-F143-DE84-DF0D-C8A02F80E2F1}"/>
              </a:ext>
            </a:extLst>
          </p:cNvPr>
          <p:cNvSpPr txBox="1">
            <a:spLocks/>
          </p:cNvSpPr>
          <p:nvPr/>
        </p:nvSpPr>
        <p:spPr>
          <a:xfrm>
            <a:off x="1613249" y="1516742"/>
            <a:ext cx="4815471" cy="61007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Attempted These Modification:</a:t>
            </a:r>
          </a:p>
          <a:p>
            <a:pPr lvl="1"/>
            <a:endParaRPr lang="en-US" dirty="0"/>
          </a:p>
        </p:txBody>
      </p:sp>
      <p:sp>
        <p:nvSpPr>
          <p:cNvPr id="2" name="Content Placeholder 2">
            <a:extLst>
              <a:ext uri="{FF2B5EF4-FFF2-40B4-BE49-F238E27FC236}">
                <a16:creationId xmlns:a16="http://schemas.microsoft.com/office/drawing/2014/main" id="{0BBA62DE-76D9-FE30-1146-8B3176080F85}"/>
              </a:ext>
            </a:extLst>
          </p:cNvPr>
          <p:cNvSpPr txBox="1">
            <a:spLocks/>
          </p:cNvSpPr>
          <p:nvPr/>
        </p:nvSpPr>
        <p:spPr>
          <a:xfrm>
            <a:off x="3922847" y="2284280"/>
            <a:ext cx="2422112" cy="29936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Data Augmentation:</a:t>
            </a:r>
          </a:p>
          <a:p>
            <a:pPr lvl="1"/>
            <a:r>
              <a:rPr lang="en-US" dirty="0" err="1"/>
              <a:t>MixUp</a:t>
            </a:r>
            <a:endParaRPr lang="en-US" dirty="0"/>
          </a:p>
          <a:p>
            <a:pPr lvl="1"/>
            <a:r>
              <a:rPr lang="en-US" dirty="0"/>
              <a:t>CutMix</a:t>
            </a:r>
          </a:p>
          <a:p>
            <a:pPr lvl="1"/>
            <a:r>
              <a:rPr lang="en-US" dirty="0"/>
              <a:t>TTA</a:t>
            </a:r>
          </a:p>
          <a:p>
            <a:pPr lvl="1"/>
            <a:endParaRPr lang="en-US" dirty="0"/>
          </a:p>
          <a:p>
            <a:pPr lvl="1"/>
            <a:endParaRPr lang="en-US" dirty="0"/>
          </a:p>
        </p:txBody>
      </p:sp>
      <p:sp>
        <p:nvSpPr>
          <p:cNvPr id="3" name="Content Placeholder 2">
            <a:extLst>
              <a:ext uri="{FF2B5EF4-FFF2-40B4-BE49-F238E27FC236}">
                <a16:creationId xmlns:a16="http://schemas.microsoft.com/office/drawing/2014/main" id="{4313923A-9551-F49E-A83F-139AF640C988}"/>
              </a:ext>
            </a:extLst>
          </p:cNvPr>
          <p:cNvSpPr txBox="1">
            <a:spLocks/>
          </p:cNvSpPr>
          <p:nvPr/>
        </p:nvSpPr>
        <p:spPr>
          <a:xfrm>
            <a:off x="6614723" y="2284280"/>
            <a:ext cx="2277858" cy="29936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Advance Loss Function:</a:t>
            </a:r>
          </a:p>
          <a:p>
            <a:pPr lvl="1"/>
            <a:r>
              <a:rPr lang="en-US" dirty="0"/>
              <a:t>Label Smoothing</a:t>
            </a:r>
          </a:p>
          <a:p>
            <a:pPr lvl="1"/>
            <a:endParaRPr lang="en-US" dirty="0"/>
          </a:p>
        </p:txBody>
      </p:sp>
      <p:sp>
        <p:nvSpPr>
          <p:cNvPr id="5" name="Content Placeholder 2">
            <a:extLst>
              <a:ext uri="{FF2B5EF4-FFF2-40B4-BE49-F238E27FC236}">
                <a16:creationId xmlns:a16="http://schemas.microsoft.com/office/drawing/2014/main" id="{C0751C84-5743-51D5-B58E-502604F7B22A}"/>
              </a:ext>
            </a:extLst>
          </p:cNvPr>
          <p:cNvSpPr txBox="1">
            <a:spLocks/>
          </p:cNvSpPr>
          <p:nvPr/>
        </p:nvSpPr>
        <p:spPr>
          <a:xfrm>
            <a:off x="1318920" y="2290375"/>
            <a:ext cx="2520165" cy="29936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err="1"/>
              <a:t>ReSampling</a:t>
            </a:r>
            <a:r>
              <a:rPr lang="en-US" dirty="0"/>
              <a:t>:</a:t>
            </a:r>
          </a:p>
          <a:p>
            <a:pPr lvl="1"/>
            <a:r>
              <a:rPr lang="en-US" dirty="0"/>
              <a:t>Class Balanced Sampling</a:t>
            </a:r>
          </a:p>
          <a:p>
            <a:pPr lvl="1"/>
            <a:endParaRPr lang="en-US" dirty="0"/>
          </a:p>
          <a:p>
            <a:pPr lvl="1"/>
            <a:endParaRPr lang="en-US" dirty="0"/>
          </a:p>
        </p:txBody>
      </p:sp>
      <p:sp>
        <p:nvSpPr>
          <p:cNvPr id="6" name="Content Placeholder 2">
            <a:extLst>
              <a:ext uri="{FF2B5EF4-FFF2-40B4-BE49-F238E27FC236}">
                <a16:creationId xmlns:a16="http://schemas.microsoft.com/office/drawing/2014/main" id="{71154055-F9C6-1A11-6C2B-462CA642C312}"/>
              </a:ext>
            </a:extLst>
          </p:cNvPr>
          <p:cNvSpPr txBox="1">
            <a:spLocks/>
          </p:cNvSpPr>
          <p:nvPr/>
        </p:nvSpPr>
        <p:spPr>
          <a:xfrm>
            <a:off x="9225166" y="2284280"/>
            <a:ext cx="2277858" cy="299360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Decoupling:</a:t>
            </a:r>
          </a:p>
          <a:p>
            <a:pPr lvl="1"/>
            <a:r>
              <a:rPr lang="en-US" dirty="0"/>
              <a:t>Train whole model in stage 1</a:t>
            </a:r>
          </a:p>
          <a:p>
            <a:pPr lvl="1"/>
            <a:r>
              <a:rPr lang="en-US" dirty="0"/>
              <a:t>Train Classifier only in stage 2</a:t>
            </a:r>
          </a:p>
          <a:p>
            <a:pPr lvl="1"/>
            <a:endParaRPr lang="en-US" dirty="0"/>
          </a:p>
        </p:txBody>
      </p:sp>
      <p:sp>
        <p:nvSpPr>
          <p:cNvPr id="8" name="Content Placeholder 2">
            <a:extLst>
              <a:ext uri="{FF2B5EF4-FFF2-40B4-BE49-F238E27FC236}">
                <a16:creationId xmlns:a16="http://schemas.microsoft.com/office/drawing/2014/main" id="{FAE72474-5DCB-2D11-B258-48C6A5842C9C}"/>
              </a:ext>
            </a:extLst>
          </p:cNvPr>
          <p:cNvSpPr txBox="1">
            <a:spLocks/>
          </p:cNvSpPr>
          <p:nvPr/>
        </p:nvSpPr>
        <p:spPr>
          <a:xfrm>
            <a:off x="2030895" y="5242726"/>
            <a:ext cx="9374674" cy="1445002"/>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Final Thoughts: Most methods did improve the model by themselves, while some methods may not be compatible with each other. Further tweaking of parameters can improve model performance, but not efficient use of time.</a:t>
            </a:r>
          </a:p>
          <a:p>
            <a:pPr lvl="1"/>
            <a:endParaRPr lang="en-US" dirty="0"/>
          </a:p>
        </p:txBody>
      </p:sp>
    </p:spTree>
    <p:extLst>
      <p:ext uri="{BB962C8B-B14F-4D97-AF65-F5344CB8AC3E}">
        <p14:creationId xmlns:p14="http://schemas.microsoft.com/office/powerpoint/2010/main" val="210777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87D98D-EC18-0904-2105-C6F706096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605BA-390C-00AF-B913-B2CACC231E75}"/>
              </a:ext>
            </a:extLst>
          </p:cNvPr>
          <p:cNvSpPr>
            <a:spLocks noGrp="1"/>
          </p:cNvSpPr>
          <p:nvPr>
            <p:ph type="title"/>
          </p:nvPr>
        </p:nvSpPr>
        <p:spPr>
          <a:xfrm>
            <a:off x="1484311" y="214086"/>
            <a:ext cx="10018713" cy="1752599"/>
          </a:xfrm>
        </p:spPr>
        <p:txBody>
          <a:bodyPr vert="horz" lIns="91440" tIns="45720" rIns="91440" bIns="45720" rtlCol="0" anchor="t">
            <a:normAutofit/>
          </a:bodyPr>
          <a:lstStyle/>
          <a:p>
            <a:pPr algn="l"/>
            <a:r>
              <a:rPr lang="en-US" sz="6000" dirty="0"/>
              <a:t>Introduction: The Dataset</a:t>
            </a:r>
          </a:p>
        </p:txBody>
      </p:sp>
      <p:sp>
        <p:nvSpPr>
          <p:cNvPr id="3" name="Content Placeholder 2">
            <a:extLst>
              <a:ext uri="{FF2B5EF4-FFF2-40B4-BE49-F238E27FC236}">
                <a16:creationId xmlns:a16="http://schemas.microsoft.com/office/drawing/2014/main" id="{5525AF4E-71D2-664B-DA57-114629450CA1}"/>
              </a:ext>
            </a:extLst>
          </p:cNvPr>
          <p:cNvSpPr>
            <a:spLocks noGrp="1"/>
          </p:cNvSpPr>
          <p:nvPr>
            <p:ph sz="half" idx="1"/>
          </p:nvPr>
        </p:nvSpPr>
        <p:spPr>
          <a:xfrm>
            <a:off x="1476716" y="1422254"/>
            <a:ext cx="4895055" cy="5246915"/>
          </a:xfrm>
        </p:spPr>
        <p:txBody>
          <a:bodyPr/>
          <a:lstStyle/>
          <a:p>
            <a:r>
              <a:rPr lang="en-US" sz="2800" dirty="0"/>
              <a:t>Custom CIFAR-10 LT dataset</a:t>
            </a:r>
          </a:p>
          <a:p>
            <a:pPr>
              <a:buClr>
                <a:srgbClr val="1287C3"/>
              </a:buClr>
            </a:pPr>
            <a:r>
              <a:rPr lang="en-US" sz="2800" dirty="0"/>
              <a:t>27,500 total samples of different classes (32x32 image size) </a:t>
            </a:r>
          </a:p>
          <a:p>
            <a:pPr>
              <a:buClr>
                <a:srgbClr val="1287C3"/>
              </a:buClr>
            </a:pPr>
            <a:r>
              <a:rPr lang="en-US" sz="2800" dirty="0"/>
              <a:t>10,000 for testing (1,000 per class)</a:t>
            </a:r>
          </a:p>
          <a:p>
            <a:pPr>
              <a:buClr>
                <a:srgbClr val="1287C3"/>
              </a:buClr>
            </a:pPr>
            <a:r>
              <a:rPr lang="en-US" sz="2800" dirty="0"/>
              <a:t>Original CIFAR-10: 50,000 samples; 10,000 test</a:t>
            </a:r>
          </a:p>
          <a:p>
            <a:pPr>
              <a:buClr>
                <a:srgbClr val="1287C3"/>
              </a:buClr>
            </a:pPr>
            <a:endParaRPr lang="en-US" dirty="0"/>
          </a:p>
        </p:txBody>
      </p:sp>
      <p:pic>
        <p:nvPicPr>
          <p:cNvPr id="6" name="Content Placeholder 5">
            <a:extLst>
              <a:ext uri="{FF2B5EF4-FFF2-40B4-BE49-F238E27FC236}">
                <a16:creationId xmlns:a16="http://schemas.microsoft.com/office/drawing/2014/main" id="{7D0B8FA3-4053-88F3-4043-88FED3E3E607}"/>
              </a:ext>
            </a:extLst>
          </p:cNvPr>
          <p:cNvPicPr>
            <a:picLocks noGrp="1" noChangeAspect="1"/>
          </p:cNvPicPr>
          <p:nvPr>
            <p:ph sz="half" idx="2"/>
          </p:nvPr>
        </p:nvPicPr>
        <p:blipFill>
          <a:blip r:embed="rId2"/>
          <a:stretch>
            <a:fillRect/>
          </a:stretch>
        </p:blipFill>
        <p:spPr>
          <a:xfrm>
            <a:off x="6665597" y="1422254"/>
            <a:ext cx="4895056" cy="3048079"/>
          </a:xfrm>
          <a:prstGeom prst="rect">
            <a:avLst/>
          </a:prstGeom>
        </p:spPr>
      </p:pic>
      <p:pic>
        <p:nvPicPr>
          <p:cNvPr id="7" name="Picture 6">
            <a:extLst>
              <a:ext uri="{FF2B5EF4-FFF2-40B4-BE49-F238E27FC236}">
                <a16:creationId xmlns:a16="http://schemas.microsoft.com/office/drawing/2014/main" id="{F40C9CF1-379A-B1D9-FAAE-3DCB84647122}"/>
              </a:ext>
            </a:extLst>
          </p:cNvPr>
          <p:cNvPicPr>
            <a:picLocks noChangeAspect="1"/>
          </p:cNvPicPr>
          <p:nvPr/>
        </p:nvPicPr>
        <p:blipFill>
          <a:blip r:embed="rId3"/>
          <a:stretch>
            <a:fillRect/>
          </a:stretch>
        </p:blipFill>
        <p:spPr>
          <a:xfrm>
            <a:off x="6437086" y="4735286"/>
            <a:ext cx="1756228" cy="1756228"/>
          </a:xfrm>
          <a:prstGeom prst="rect">
            <a:avLst/>
          </a:prstGeom>
        </p:spPr>
      </p:pic>
      <p:pic>
        <p:nvPicPr>
          <p:cNvPr id="8" name="Picture 7">
            <a:extLst>
              <a:ext uri="{FF2B5EF4-FFF2-40B4-BE49-F238E27FC236}">
                <a16:creationId xmlns:a16="http://schemas.microsoft.com/office/drawing/2014/main" id="{4BDA41FD-6F20-1F1E-927B-1593D33436E3}"/>
              </a:ext>
            </a:extLst>
          </p:cNvPr>
          <p:cNvPicPr>
            <a:picLocks noChangeAspect="1"/>
          </p:cNvPicPr>
          <p:nvPr/>
        </p:nvPicPr>
        <p:blipFill>
          <a:blip r:embed="rId4"/>
          <a:stretch>
            <a:fillRect/>
          </a:stretch>
        </p:blipFill>
        <p:spPr>
          <a:xfrm>
            <a:off x="8323943" y="4735286"/>
            <a:ext cx="1756228" cy="1748971"/>
          </a:xfrm>
          <a:prstGeom prst="rect">
            <a:avLst/>
          </a:prstGeom>
        </p:spPr>
      </p:pic>
      <p:pic>
        <p:nvPicPr>
          <p:cNvPr id="9" name="Picture 8">
            <a:extLst>
              <a:ext uri="{FF2B5EF4-FFF2-40B4-BE49-F238E27FC236}">
                <a16:creationId xmlns:a16="http://schemas.microsoft.com/office/drawing/2014/main" id="{FB21CEA9-2FC0-72C7-B148-6E0FAA2A4E7C}"/>
              </a:ext>
            </a:extLst>
          </p:cNvPr>
          <p:cNvPicPr>
            <a:picLocks noChangeAspect="1"/>
          </p:cNvPicPr>
          <p:nvPr/>
        </p:nvPicPr>
        <p:blipFill>
          <a:blip r:embed="rId5"/>
          <a:stretch>
            <a:fillRect/>
          </a:stretch>
        </p:blipFill>
        <p:spPr>
          <a:xfrm>
            <a:off x="10174514" y="4735286"/>
            <a:ext cx="1756228" cy="1748971"/>
          </a:xfrm>
          <a:prstGeom prst="rect">
            <a:avLst/>
          </a:prstGeom>
        </p:spPr>
      </p:pic>
    </p:spTree>
    <p:extLst>
      <p:ext uri="{BB962C8B-B14F-4D97-AF65-F5344CB8AC3E}">
        <p14:creationId xmlns:p14="http://schemas.microsoft.com/office/powerpoint/2010/main" val="201536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C928-20F2-24FD-B29D-5CA97EF5A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9D2DC-69CD-F060-66E1-28081980F4E2}"/>
              </a:ext>
            </a:extLst>
          </p:cNvPr>
          <p:cNvSpPr>
            <a:spLocks noGrp="1"/>
          </p:cNvSpPr>
          <p:nvPr>
            <p:ph type="title"/>
          </p:nvPr>
        </p:nvSpPr>
        <p:spPr>
          <a:xfrm>
            <a:off x="1484311" y="-235857"/>
            <a:ext cx="10018713" cy="1752599"/>
          </a:xfrm>
        </p:spPr>
        <p:txBody>
          <a:bodyPr/>
          <a:lstStyle/>
          <a:p>
            <a:r>
              <a:rPr lang="en-US" dirty="0"/>
              <a:t>Baseline Model Description: EfficientNet-B0</a:t>
            </a:r>
          </a:p>
        </p:txBody>
      </p:sp>
      <p:sp>
        <p:nvSpPr>
          <p:cNvPr id="3" name="Content Placeholder 2">
            <a:extLst>
              <a:ext uri="{FF2B5EF4-FFF2-40B4-BE49-F238E27FC236}">
                <a16:creationId xmlns:a16="http://schemas.microsoft.com/office/drawing/2014/main" id="{712816C5-C224-00F4-CF2E-ADF85DE77AD9}"/>
              </a:ext>
            </a:extLst>
          </p:cNvPr>
          <p:cNvSpPr>
            <a:spLocks noGrp="1"/>
          </p:cNvSpPr>
          <p:nvPr>
            <p:ph idx="1"/>
          </p:nvPr>
        </p:nvSpPr>
        <p:spPr>
          <a:xfrm>
            <a:off x="1483481" y="1382374"/>
            <a:ext cx="10018713" cy="3124201"/>
          </a:xfrm>
        </p:spPr>
        <p:txBody>
          <a:bodyPr vert="horz" lIns="91440" tIns="45720" rIns="91440" bIns="45720" rtlCol="0" anchor="t">
            <a:normAutofit/>
          </a:bodyPr>
          <a:lstStyle/>
          <a:p>
            <a:r>
              <a:rPr lang="en-US" dirty="0"/>
              <a:t>Introduced in </a:t>
            </a:r>
            <a:r>
              <a:rPr lang="en-US" dirty="0">
                <a:ea typeface="+mn-lt"/>
                <a:cs typeface="+mn-lt"/>
              </a:rPr>
              <a:t>“</a:t>
            </a:r>
            <a:r>
              <a:rPr lang="en-US" dirty="0" err="1">
                <a:ea typeface="+mn-lt"/>
                <a:cs typeface="+mn-lt"/>
              </a:rPr>
              <a:t>EfficientNet</a:t>
            </a:r>
            <a:r>
              <a:rPr lang="en-US" dirty="0">
                <a:ea typeface="+mn-lt"/>
                <a:cs typeface="+mn-lt"/>
              </a:rPr>
              <a:t>: Rethinking Model Scaling for Convolutional Neural Networks” (Tan &amp; Le, 2019)</a:t>
            </a:r>
            <a:endParaRPr lang="en-US" dirty="0"/>
          </a:p>
          <a:p>
            <a:pPr>
              <a:buClr>
                <a:srgbClr val="1287C3"/>
              </a:buClr>
            </a:pPr>
            <a:r>
              <a:rPr lang="en-US" dirty="0"/>
              <a:t>Uses "Compound Scaling" to balance: Depth, Width, resolution</a:t>
            </a:r>
          </a:p>
          <a:p>
            <a:pPr>
              <a:buClr>
                <a:srgbClr val="1287C3"/>
              </a:buClr>
            </a:pPr>
            <a:r>
              <a:rPr lang="en-US" dirty="0"/>
              <a:t>Achieves "State-of-the-Art" accuracy with 8x fewer params than </a:t>
            </a:r>
            <a:r>
              <a:rPr lang="en-US" dirty="0" err="1"/>
              <a:t>ResNet</a:t>
            </a:r>
          </a:p>
          <a:p>
            <a:pPr>
              <a:buClr>
                <a:srgbClr val="1287C3"/>
              </a:buClr>
            </a:pPr>
            <a:endParaRPr lang="en-US" dirty="0"/>
          </a:p>
        </p:txBody>
      </p:sp>
      <p:pic>
        <p:nvPicPr>
          <p:cNvPr id="6" name="Picture 5" descr="A diagram of a model scaling&#10;&#10;AI-generated content may be incorrect.">
            <a:extLst>
              <a:ext uri="{FF2B5EF4-FFF2-40B4-BE49-F238E27FC236}">
                <a16:creationId xmlns:a16="http://schemas.microsoft.com/office/drawing/2014/main" id="{FDB1A8C1-039E-1BC9-4063-8C494F925DAC}"/>
              </a:ext>
            </a:extLst>
          </p:cNvPr>
          <p:cNvPicPr>
            <a:picLocks noChangeAspect="1"/>
          </p:cNvPicPr>
          <p:nvPr/>
        </p:nvPicPr>
        <p:blipFill>
          <a:blip r:embed="rId2"/>
          <a:stretch>
            <a:fillRect/>
          </a:stretch>
        </p:blipFill>
        <p:spPr>
          <a:xfrm>
            <a:off x="5675540" y="3818392"/>
            <a:ext cx="6153150" cy="2733675"/>
          </a:xfrm>
          <a:prstGeom prst="rect">
            <a:avLst/>
          </a:prstGeom>
        </p:spPr>
      </p:pic>
      <p:pic>
        <p:nvPicPr>
          <p:cNvPr id="7" name="Picture 6" descr="A graph of numbers and lines&#10;&#10;AI-generated content may be incorrect.">
            <a:extLst>
              <a:ext uri="{FF2B5EF4-FFF2-40B4-BE49-F238E27FC236}">
                <a16:creationId xmlns:a16="http://schemas.microsoft.com/office/drawing/2014/main" id="{B6710907-F14B-25C9-8CCC-83D77F254BF0}"/>
              </a:ext>
            </a:extLst>
          </p:cNvPr>
          <p:cNvPicPr>
            <a:picLocks noChangeAspect="1"/>
          </p:cNvPicPr>
          <p:nvPr/>
        </p:nvPicPr>
        <p:blipFill>
          <a:blip r:embed="rId3"/>
          <a:stretch>
            <a:fillRect/>
          </a:stretch>
        </p:blipFill>
        <p:spPr>
          <a:xfrm>
            <a:off x="1483481" y="3817257"/>
            <a:ext cx="3549954" cy="2735943"/>
          </a:xfrm>
          <a:prstGeom prst="rect">
            <a:avLst/>
          </a:prstGeom>
        </p:spPr>
      </p:pic>
    </p:spTree>
    <p:extLst>
      <p:ext uri="{BB962C8B-B14F-4D97-AF65-F5344CB8AC3E}">
        <p14:creationId xmlns:p14="http://schemas.microsoft.com/office/powerpoint/2010/main" val="122933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D1C466-58FD-BD8E-BC35-B6D14F2633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B136C-B18D-5AA5-E3C6-CD4DB5D03E1C}"/>
              </a:ext>
            </a:extLst>
          </p:cNvPr>
          <p:cNvSpPr>
            <a:spLocks noGrp="1"/>
          </p:cNvSpPr>
          <p:nvPr>
            <p:ph sz="half" idx="1"/>
          </p:nvPr>
        </p:nvSpPr>
        <p:spPr>
          <a:xfrm>
            <a:off x="1484312" y="1244599"/>
            <a:ext cx="4895055" cy="5116478"/>
          </a:xfrm>
        </p:spPr>
        <p:txBody>
          <a:bodyPr>
            <a:normAutofit/>
          </a:bodyPr>
          <a:lstStyle/>
          <a:p>
            <a:r>
              <a:rPr lang="en-US" sz="2400" dirty="0" err="1"/>
              <a:t>MBConv</a:t>
            </a:r>
            <a:r>
              <a:rPr lang="en-US" sz="2400" dirty="0"/>
              <a:t>:</a:t>
            </a:r>
          </a:p>
          <a:p>
            <a:pPr lvl="1">
              <a:buClr>
                <a:srgbClr val="1287C3"/>
              </a:buClr>
              <a:buFont typeface="Courier New"/>
              <a:buChar char="o"/>
            </a:pPr>
            <a:r>
              <a:rPr lang="en-US" sz="2400" dirty="0"/>
              <a:t>Derived MobileNetv2</a:t>
            </a:r>
          </a:p>
          <a:p>
            <a:pPr lvl="1">
              <a:buClr>
                <a:srgbClr val="1287C3"/>
              </a:buClr>
              <a:buFont typeface="Courier New"/>
              <a:buChar char="o"/>
            </a:pPr>
            <a:r>
              <a:rPr lang="en-US" sz="2400" dirty="0">
                <a:ea typeface="+mn-lt"/>
                <a:cs typeface="+mn-lt"/>
              </a:rPr>
              <a:t>1×1 expansion → </a:t>
            </a:r>
            <a:r>
              <a:rPr lang="en-US" sz="2400" dirty="0" err="1">
                <a:ea typeface="+mn-lt"/>
                <a:cs typeface="+mn-lt"/>
              </a:rPr>
              <a:t>depthwise</a:t>
            </a:r>
            <a:r>
              <a:rPr lang="en-US" sz="2400" dirty="0">
                <a:ea typeface="+mn-lt"/>
                <a:cs typeface="+mn-lt"/>
              </a:rPr>
              <a:t> 3×3/5×5 conv → 1×1 projection</a:t>
            </a:r>
            <a:endParaRPr lang="en-US" sz="2400" dirty="0"/>
          </a:p>
          <a:p>
            <a:pPr lvl="1">
              <a:buClr>
                <a:srgbClr val="1287C3"/>
              </a:buClr>
              <a:buFont typeface="Courier New"/>
              <a:buChar char="o"/>
            </a:pPr>
            <a:r>
              <a:rPr lang="en-US" sz="2400" dirty="0">
                <a:ea typeface="+mn-lt"/>
                <a:cs typeface="+mn-lt"/>
              </a:rPr>
              <a:t>Uses residual connections and </a:t>
            </a:r>
            <a:r>
              <a:rPr lang="en-US" sz="2400" dirty="0" err="1">
                <a:ea typeface="+mn-lt"/>
                <a:cs typeface="+mn-lt"/>
              </a:rPr>
              <a:t>depthwise</a:t>
            </a:r>
            <a:r>
              <a:rPr lang="en-US" sz="2400" dirty="0">
                <a:ea typeface="+mn-lt"/>
                <a:cs typeface="+mn-lt"/>
              </a:rPr>
              <a:t> separable convolutions for efficiency</a:t>
            </a:r>
            <a:endParaRPr lang="en-US" sz="2400" dirty="0"/>
          </a:p>
          <a:p>
            <a:pPr>
              <a:buClr>
                <a:srgbClr val="1287C3"/>
              </a:buClr>
            </a:pPr>
            <a:r>
              <a:rPr lang="en-US" sz="2400" dirty="0"/>
              <a:t>Each block includes:</a:t>
            </a:r>
          </a:p>
          <a:p>
            <a:pPr lvl="1">
              <a:buClr>
                <a:srgbClr val="1287C3"/>
              </a:buClr>
              <a:buFont typeface="Courier New"/>
              <a:buChar char="o"/>
            </a:pPr>
            <a:r>
              <a:rPr lang="en-US" sz="2400" dirty="0">
                <a:ea typeface="+mn-lt"/>
                <a:cs typeface="+mn-lt"/>
              </a:rPr>
              <a:t>Squeeze-and-Excitation (SE) attention</a:t>
            </a:r>
            <a:endParaRPr lang="en-US" sz="2400" dirty="0"/>
          </a:p>
          <a:p>
            <a:pPr lvl="1">
              <a:buClr>
                <a:srgbClr val="1287C3"/>
              </a:buClr>
              <a:buFont typeface="Courier New"/>
              <a:buChar char="o"/>
            </a:pPr>
            <a:r>
              <a:rPr lang="en-US" sz="2400" dirty="0"/>
              <a:t>Swish Activation</a:t>
            </a:r>
            <a:endParaRPr lang="en-US" dirty="0"/>
          </a:p>
        </p:txBody>
      </p:sp>
      <p:sp>
        <p:nvSpPr>
          <p:cNvPr id="13" name="Title 1">
            <a:extLst>
              <a:ext uri="{FF2B5EF4-FFF2-40B4-BE49-F238E27FC236}">
                <a16:creationId xmlns:a16="http://schemas.microsoft.com/office/drawing/2014/main" id="{02165370-DC0D-6ECB-0965-8FD0F03A6AAD}"/>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Baseline Model Description: EfficientNet-B0</a:t>
            </a:r>
          </a:p>
        </p:txBody>
      </p:sp>
      <p:pic>
        <p:nvPicPr>
          <p:cNvPr id="16" name="Picture 15" descr="A diagram of a block diagram&#10;&#10;AI-generated content may be incorrect.">
            <a:extLst>
              <a:ext uri="{FF2B5EF4-FFF2-40B4-BE49-F238E27FC236}">
                <a16:creationId xmlns:a16="http://schemas.microsoft.com/office/drawing/2014/main" id="{8B283901-6F36-C328-0C2A-DAD595A21B5E}"/>
              </a:ext>
            </a:extLst>
          </p:cNvPr>
          <p:cNvPicPr>
            <a:picLocks noChangeAspect="1"/>
          </p:cNvPicPr>
          <p:nvPr/>
        </p:nvPicPr>
        <p:blipFill>
          <a:blip r:embed="rId2"/>
          <a:stretch>
            <a:fillRect/>
          </a:stretch>
        </p:blipFill>
        <p:spPr>
          <a:xfrm>
            <a:off x="6379367" y="3802548"/>
            <a:ext cx="5493658" cy="2558529"/>
          </a:xfrm>
          <a:prstGeom prst="rect">
            <a:avLst/>
          </a:prstGeom>
        </p:spPr>
      </p:pic>
      <p:pic>
        <p:nvPicPr>
          <p:cNvPr id="1026" name="Picture 2" descr="Swish Vs Mish: Latest Activation Functions – Krutika Bapat – Engineering at  IIIT-Naya Raipur | 2016-2020">
            <a:extLst>
              <a:ext uri="{FF2B5EF4-FFF2-40B4-BE49-F238E27FC236}">
                <a16:creationId xmlns:a16="http://schemas.microsoft.com/office/drawing/2014/main" id="{BC1C5C64-CE61-FAE7-FA9E-93FA2D6E0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11" y="1406473"/>
            <a:ext cx="4033555" cy="1752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060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12532F-A8AC-85F3-FAE3-4F25B2777F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8C43A-1EA8-34A2-FC45-9F0308633CB0}"/>
              </a:ext>
            </a:extLst>
          </p:cNvPr>
          <p:cNvSpPr>
            <a:spLocks noGrp="1"/>
          </p:cNvSpPr>
          <p:nvPr>
            <p:ph sz="half" idx="1"/>
          </p:nvPr>
        </p:nvSpPr>
        <p:spPr>
          <a:xfrm>
            <a:off x="1605301" y="1463470"/>
            <a:ext cx="4490699" cy="2499811"/>
          </a:xfrm>
        </p:spPr>
        <p:txBody>
          <a:bodyPr>
            <a:normAutofit fontScale="70000" lnSpcReduction="20000"/>
          </a:bodyPr>
          <a:lstStyle/>
          <a:p>
            <a:r>
              <a:rPr lang="en-US" sz="3200" dirty="0" err="1"/>
              <a:t>Hyperparams</a:t>
            </a:r>
            <a:r>
              <a:rPr lang="en-US" sz="3200" dirty="0"/>
              <a:t> Limits:</a:t>
            </a:r>
          </a:p>
          <a:p>
            <a:pPr lvl="1">
              <a:buClr>
                <a:srgbClr val="1287C3"/>
              </a:buClr>
              <a:buFont typeface="Courier New"/>
              <a:buChar char="o"/>
            </a:pPr>
            <a:r>
              <a:rPr lang="en-US" sz="3200" dirty="0"/>
              <a:t>LR: 1e-4</a:t>
            </a:r>
          </a:p>
          <a:p>
            <a:pPr lvl="1">
              <a:buClr>
                <a:srgbClr val="1287C3"/>
              </a:buClr>
              <a:buFont typeface="Courier New"/>
              <a:buChar char="o"/>
            </a:pPr>
            <a:r>
              <a:rPr lang="en-US" sz="3200" dirty="0"/>
              <a:t>Decay: 0.9999</a:t>
            </a:r>
          </a:p>
          <a:p>
            <a:pPr lvl="1">
              <a:buClr>
                <a:srgbClr val="1287C3"/>
              </a:buClr>
              <a:buFont typeface="Courier New"/>
              <a:buChar char="o"/>
            </a:pPr>
            <a:r>
              <a:rPr lang="en-US" sz="3200" dirty="0"/>
              <a:t>Epoch: 30</a:t>
            </a:r>
          </a:p>
          <a:p>
            <a:pPr lvl="1">
              <a:buClr>
                <a:srgbClr val="1287C3"/>
              </a:buClr>
              <a:buFont typeface="Courier New"/>
              <a:buChar char="o"/>
            </a:pPr>
            <a:r>
              <a:rPr lang="en-US" sz="3200" dirty="0"/>
              <a:t>Batch size: 128</a:t>
            </a:r>
          </a:p>
          <a:p>
            <a:pPr>
              <a:buClr>
                <a:srgbClr val="1287C3"/>
              </a:buClr>
              <a:buFont typeface="Arial" panose="020B0604020202020204" pitchFamily="34" charset="0"/>
              <a:buChar char="•"/>
            </a:pPr>
            <a:r>
              <a:rPr lang="en-US" sz="3200" dirty="0"/>
              <a:t>Base accuracy: 84.22%</a:t>
            </a:r>
          </a:p>
        </p:txBody>
      </p:sp>
      <p:sp>
        <p:nvSpPr>
          <p:cNvPr id="13" name="Title 1">
            <a:extLst>
              <a:ext uri="{FF2B5EF4-FFF2-40B4-BE49-F238E27FC236}">
                <a16:creationId xmlns:a16="http://schemas.microsoft.com/office/drawing/2014/main" id="{EDF88508-30C3-1F44-A11C-5DF7747AC1BC}"/>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Baseline Model Description: EfficientNet-B0</a:t>
            </a:r>
          </a:p>
        </p:txBody>
      </p:sp>
      <p:pic>
        <p:nvPicPr>
          <p:cNvPr id="5" name="Picture 4" descr="A screenshot of a computer screen&#10;&#10;AI-generated content may be incorrect.">
            <a:extLst>
              <a:ext uri="{FF2B5EF4-FFF2-40B4-BE49-F238E27FC236}">
                <a16:creationId xmlns:a16="http://schemas.microsoft.com/office/drawing/2014/main" id="{02218E5D-8C00-B0BB-D897-5552A8FA5E52}"/>
              </a:ext>
            </a:extLst>
          </p:cNvPr>
          <p:cNvPicPr>
            <a:picLocks noChangeAspect="1"/>
          </p:cNvPicPr>
          <p:nvPr/>
        </p:nvPicPr>
        <p:blipFill>
          <a:blip r:embed="rId2"/>
          <a:srcRect r="1138" b="252"/>
          <a:stretch>
            <a:fillRect/>
          </a:stretch>
        </p:blipFill>
        <p:spPr>
          <a:xfrm>
            <a:off x="6837817" y="1269773"/>
            <a:ext cx="4416380" cy="2859787"/>
          </a:xfrm>
          <a:prstGeom prst="rect">
            <a:avLst/>
          </a:prstGeom>
        </p:spPr>
      </p:pic>
      <p:pic>
        <p:nvPicPr>
          <p:cNvPr id="7" name="Picture 6" descr="Precision vs. Recall: Understanding How to Classify with Clarity |  ml-articles – Weights &amp; Biases">
            <a:extLst>
              <a:ext uri="{FF2B5EF4-FFF2-40B4-BE49-F238E27FC236}">
                <a16:creationId xmlns:a16="http://schemas.microsoft.com/office/drawing/2014/main" id="{FB77AAEA-EFBF-1756-B1F0-A0EDC4DC22B0}"/>
              </a:ext>
            </a:extLst>
          </p:cNvPr>
          <p:cNvPicPr>
            <a:picLocks noChangeAspect="1"/>
          </p:cNvPicPr>
          <p:nvPr/>
        </p:nvPicPr>
        <p:blipFill>
          <a:blip r:embed="rId3"/>
          <a:srcRect b="1860"/>
          <a:stretch>
            <a:fillRect/>
          </a:stretch>
        </p:blipFill>
        <p:spPr>
          <a:xfrm>
            <a:off x="2030991" y="5047942"/>
            <a:ext cx="4065009" cy="1125626"/>
          </a:xfrm>
          <a:prstGeom prst="rect">
            <a:avLst/>
          </a:prstGeom>
        </p:spPr>
      </p:pic>
      <p:sp>
        <p:nvSpPr>
          <p:cNvPr id="2" name="TextBox 1">
            <a:extLst>
              <a:ext uri="{FF2B5EF4-FFF2-40B4-BE49-F238E27FC236}">
                <a16:creationId xmlns:a16="http://schemas.microsoft.com/office/drawing/2014/main" id="{EC06AEED-0D6F-C0A3-737F-CB4B6AD3A80A}"/>
              </a:ext>
            </a:extLst>
          </p:cNvPr>
          <p:cNvSpPr txBox="1"/>
          <p:nvPr/>
        </p:nvSpPr>
        <p:spPr>
          <a:xfrm>
            <a:off x="7915493" y="5631400"/>
            <a:ext cx="2734127" cy="467670"/>
          </a:xfrm>
          <a:prstGeom prst="rect">
            <a:avLst/>
          </a:prstGeom>
          <a:noFill/>
        </p:spPr>
        <p:txBody>
          <a:bodyPr wrap="square" rtlCol="0">
            <a:normAutofit fontScale="85000" lnSpcReduction="20000"/>
          </a:bodyPr>
          <a:lstStyle/>
          <a:p>
            <a:r>
              <a:rPr lang="en-US" dirty="0">
                <a:solidFill>
                  <a:srgbClr val="FF0000"/>
                </a:solidFill>
              </a:rPr>
              <a:t>How often is the model correct overall?</a:t>
            </a:r>
          </a:p>
        </p:txBody>
      </p:sp>
      <p:cxnSp>
        <p:nvCxnSpPr>
          <p:cNvPr id="8" name="Straight Arrow Connector 7">
            <a:extLst>
              <a:ext uri="{FF2B5EF4-FFF2-40B4-BE49-F238E27FC236}">
                <a16:creationId xmlns:a16="http://schemas.microsoft.com/office/drawing/2014/main" id="{CCD7BD88-7CA3-4187-3E4D-3F8F800BEDF1}"/>
              </a:ext>
            </a:extLst>
          </p:cNvPr>
          <p:cNvCxnSpPr>
            <a:cxnSpLocks/>
            <a:stCxn id="2" idx="1"/>
          </p:cNvCxnSpPr>
          <p:nvPr/>
        </p:nvCxnSpPr>
        <p:spPr>
          <a:xfrm flipH="1" flipV="1">
            <a:off x="5975011" y="5631400"/>
            <a:ext cx="1940482" cy="23383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2B5AC9-E7F7-DE37-D0FC-78DB1F97A225}"/>
              </a:ext>
            </a:extLst>
          </p:cNvPr>
          <p:cNvSpPr txBox="1"/>
          <p:nvPr/>
        </p:nvSpPr>
        <p:spPr>
          <a:xfrm>
            <a:off x="5470753" y="4337339"/>
            <a:ext cx="2734127" cy="467670"/>
          </a:xfrm>
          <a:prstGeom prst="rect">
            <a:avLst/>
          </a:prstGeom>
          <a:noFill/>
        </p:spPr>
        <p:txBody>
          <a:bodyPr wrap="square" rtlCol="0">
            <a:normAutofit fontScale="85000" lnSpcReduction="20000"/>
          </a:bodyPr>
          <a:lstStyle/>
          <a:p>
            <a:r>
              <a:rPr lang="en-US" dirty="0"/>
              <a:t>Of all </a:t>
            </a:r>
            <a:r>
              <a:rPr lang="en-US" dirty="0">
                <a:solidFill>
                  <a:schemeClr val="accent3"/>
                </a:solidFill>
              </a:rPr>
              <a:t>positive</a:t>
            </a:r>
            <a:r>
              <a:rPr lang="en-US" dirty="0"/>
              <a:t> prediction, how many is </a:t>
            </a:r>
            <a:r>
              <a:rPr lang="en-US" dirty="0">
                <a:solidFill>
                  <a:schemeClr val="accent2"/>
                </a:solidFill>
              </a:rPr>
              <a:t>true positive</a:t>
            </a:r>
            <a:r>
              <a:rPr lang="en-US" dirty="0"/>
              <a:t>?</a:t>
            </a:r>
          </a:p>
        </p:txBody>
      </p:sp>
      <p:sp>
        <p:nvSpPr>
          <p:cNvPr id="10" name="TextBox 9">
            <a:extLst>
              <a:ext uri="{FF2B5EF4-FFF2-40B4-BE49-F238E27FC236}">
                <a16:creationId xmlns:a16="http://schemas.microsoft.com/office/drawing/2014/main" id="{AFE24207-0B5A-08F5-23EC-278595FF98B7}"/>
              </a:ext>
            </a:extLst>
          </p:cNvPr>
          <p:cNvSpPr txBox="1"/>
          <p:nvPr/>
        </p:nvSpPr>
        <p:spPr>
          <a:xfrm>
            <a:off x="7182577" y="4955951"/>
            <a:ext cx="2734127" cy="467670"/>
          </a:xfrm>
          <a:prstGeom prst="rect">
            <a:avLst/>
          </a:prstGeom>
          <a:noFill/>
        </p:spPr>
        <p:txBody>
          <a:bodyPr wrap="square" rtlCol="0">
            <a:normAutofit fontScale="85000" lnSpcReduction="20000"/>
          </a:bodyPr>
          <a:lstStyle/>
          <a:p>
            <a:r>
              <a:rPr lang="en-US" dirty="0"/>
              <a:t>Of all </a:t>
            </a:r>
            <a:r>
              <a:rPr lang="en-US" dirty="0">
                <a:solidFill>
                  <a:schemeClr val="accent2"/>
                </a:solidFill>
              </a:rPr>
              <a:t>true positives</a:t>
            </a:r>
            <a:r>
              <a:rPr lang="en-US" dirty="0"/>
              <a:t>, how many was </a:t>
            </a:r>
            <a:r>
              <a:rPr lang="en-US" dirty="0">
                <a:solidFill>
                  <a:schemeClr val="accent3"/>
                </a:solidFill>
              </a:rPr>
              <a:t>predicted</a:t>
            </a:r>
            <a:r>
              <a:rPr lang="en-US" dirty="0"/>
              <a:t> right?</a:t>
            </a:r>
          </a:p>
        </p:txBody>
      </p:sp>
      <p:sp>
        <p:nvSpPr>
          <p:cNvPr id="11" name="TextBox 10">
            <a:extLst>
              <a:ext uri="{FF2B5EF4-FFF2-40B4-BE49-F238E27FC236}">
                <a16:creationId xmlns:a16="http://schemas.microsoft.com/office/drawing/2014/main" id="{C0AAC0FC-F270-1E46-A05F-F28CEF5863A3}"/>
              </a:ext>
            </a:extLst>
          </p:cNvPr>
          <p:cNvSpPr txBox="1"/>
          <p:nvPr/>
        </p:nvSpPr>
        <p:spPr>
          <a:xfrm>
            <a:off x="6225612" y="6390330"/>
            <a:ext cx="2734127" cy="467670"/>
          </a:xfrm>
          <a:prstGeom prst="rect">
            <a:avLst/>
          </a:prstGeom>
          <a:noFill/>
        </p:spPr>
        <p:txBody>
          <a:bodyPr wrap="square" rtlCol="0">
            <a:normAutofit fontScale="85000" lnSpcReduction="10000"/>
          </a:bodyPr>
          <a:lstStyle/>
          <a:p>
            <a:r>
              <a:rPr lang="en-US" dirty="0">
                <a:solidFill>
                  <a:srgbClr val="FF0000"/>
                </a:solidFill>
              </a:rPr>
              <a:t>Balance of Precision &amp; Recall</a:t>
            </a:r>
          </a:p>
        </p:txBody>
      </p:sp>
      <p:cxnSp>
        <p:nvCxnSpPr>
          <p:cNvPr id="14" name="Straight Arrow Connector 13">
            <a:extLst>
              <a:ext uri="{FF2B5EF4-FFF2-40B4-BE49-F238E27FC236}">
                <a16:creationId xmlns:a16="http://schemas.microsoft.com/office/drawing/2014/main" id="{B01E5A5F-407F-5AC0-B3C6-1FDEBFE59FA0}"/>
              </a:ext>
            </a:extLst>
          </p:cNvPr>
          <p:cNvCxnSpPr>
            <a:cxnSpLocks/>
          </p:cNvCxnSpPr>
          <p:nvPr/>
        </p:nvCxnSpPr>
        <p:spPr>
          <a:xfrm flipH="1" flipV="1">
            <a:off x="5975011" y="6017635"/>
            <a:ext cx="711975" cy="37269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E76A60-DD62-3E17-C53B-3A6801EADD3B}"/>
              </a:ext>
            </a:extLst>
          </p:cNvPr>
          <p:cNvCxnSpPr>
            <a:cxnSpLocks/>
            <a:stCxn id="10" idx="1"/>
          </p:cNvCxnSpPr>
          <p:nvPr/>
        </p:nvCxnSpPr>
        <p:spPr>
          <a:xfrm flipH="1">
            <a:off x="6225612" y="5189786"/>
            <a:ext cx="956965" cy="6214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DA62B8-6542-A358-FE4B-2108FA943606}"/>
              </a:ext>
            </a:extLst>
          </p:cNvPr>
          <p:cNvCxnSpPr>
            <a:cxnSpLocks/>
          </p:cNvCxnSpPr>
          <p:nvPr/>
        </p:nvCxnSpPr>
        <p:spPr>
          <a:xfrm flipH="1">
            <a:off x="4921008" y="4805009"/>
            <a:ext cx="806789" cy="29126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088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57511-8C2A-A858-9E9A-CD3B78826895}"/>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976B8261-0969-9F2E-798D-670F71E5FC86}"/>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Baseline Model Description: EfficientNet-B0</a:t>
            </a:r>
          </a:p>
        </p:txBody>
      </p:sp>
      <p:pic>
        <p:nvPicPr>
          <p:cNvPr id="5" name="Picture 4" descr="A screenshot of a computer screen&#10;&#10;AI-generated content may be incorrect.">
            <a:extLst>
              <a:ext uri="{FF2B5EF4-FFF2-40B4-BE49-F238E27FC236}">
                <a16:creationId xmlns:a16="http://schemas.microsoft.com/office/drawing/2014/main" id="{4D3D938C-8FD2-6EE6-6B14-ED5D07653ABB}"/>
              </a:ext>
            </a:extLst>
          </p:cNvPr>
          <p:cNvPicPr>
            <a:picLocks noChangeAspect="1"/>
          </p:cNvPicPr>
          <p:nvPr/>
        </p:nvPicPr>
        <p:blipFill>
          <a:blip r:embed="rId2"/>
          <a:srcRect r="1138" b="252"/>
          <a:stretch>
            <a:fillRect/>
          </a:stretch>
        </p:blipFill>
        <p:spPr>
          <a:xfrm>
            <a:off x="1484311" y="1589908"/>
            <a:ext cx="4416380" cy="2859787"/>
          </a:xfrm>
          <a:prstGeom prst="rect">
            <a:avLst/>
          </a:prstGeom>
        </p:spPr>
      </p:pic>
      <p:pic>
        <p:nvPicPr>
          <p:cNvPr id="8" name="Picture 7" descr="A blue and white graph&#10;&#10;AI-generated content may be incorrect.">
            <a:extLst>
              <a:ext uri="{FF2B5EF4-FFF2-40B4-BE49-F238E27FC236}">
                <a16:creationId xmlns:a16="http://schemas.microsoft.com/office/drawing/2014/main" id="{3F646426-D6E0-708A-75B8-712E995E6F97}"/>
              </a:ext>
            </a:extLst>
          </p:cNvPr>
          <p:cNvPicPr>
            <a:picLocks noChangeAspect="1"/>
          </p:cNvPicPr>
          <p:nvPr/>
        </p:nvPicPr>
        <p:blipFill>
          <a:blip r:embed="rId3"/>
          <a:srcRect t="892" r="-100"/>
          <a:stretch>
            <a:fillRect/>
          </a:stretch>
        </p:blipFill>
        <p:spPr>
          <a:xfrm>
            <a:off x="5919050" y="1412475"/>
            <a:ext cx="5780142" cy="5133784"/>
          </a:xfrm>
          <a:prstGeom prst="rect">
            <a:avLst/>
          </a:prstGeom>
        </p:spPr>
      </p:pic>
      <p:sp>
        <p:nvSpPr>
          <p:cNvPr id="2" name="Oval 1">
            <a:extLst>
              <a:ext uri="{FF2B5EF4-FFF2-40B4-BE49-F238E27FC236}">
                <a16:creationId xmlns:a16="http://schemas.microsoft.com/office/drawing/2014/main" id="{1B63D617-FD6E-28A7-CEAD-E945C6227A8E}"/>
              </a:ext>
            </a:extLst>
          </p:cNvPr>
          <p:cNvSpPr/>
          <p:nvPr/>
        </p:nvSpPr>
        <p:spPr>
          <a:xfrm>
            <a:off x="6226296" y="3601759"/>
            <a:ext cx="4802345" cy="3085227"/>
          </a:xfrm>
          <a:prstGeom prst="ellipse">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4FC3B4-FF43-67B1-1F2C-47093361403D}"/>
              </a:ext>
            </a:extLst>
          </p:cNvPr>
          <p:cNvSpPr txBox="1"/>
          <p:nvPr/>
        </p:nvSpPr>
        <p:spPr>
          <a:xfrm>
            <a:off x="1735852" y="5144372"/>
            <a:ext cx="4229853" cy="1076867"/>
          </a:xfrm>
          <a:prstGeom prst="rect">
            <a:avLst/>
          </a:prstGeom>
          <a:noFill/>
        </p:spPr>
        <p:txBody>
          <a:bodyPr wrap="square" rtlCol="0">
            <a:normAutofit fontScale="92500"/>
          </a:bodyPr>
          <a:lstStyle/>
          <a:p>
            <a:r>
              <a:rPr lang="en-US" sz="2800" dirty="0">
                <a:solidFill>
                  <a:srgbClr val="FF0000"/>
                </a:solidFill>
              </a:rPr>
              <a:t>Lots of misclassification of tail classes needs to be fixed</a:t>
            </a:r>
          </a:p>
        </p:txBody>
      </p:sp>
    </p:spTree>
    <p:extLst>
      <p:ext uri="{BB962C8B-B14F-4D97-AF65-F5344CB8AC3E}">
        <p14:creationId xmlns:p14="http://schemas.microsoft.com/office/powerpoint/2010/main" val="476466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9AEE0-0C19-1DE3-9255-36F2C284CBA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67E2F44-5523-E300-ED4A-4A77C78B678F}"/>
              </a:ext>
            </a:extLst>
          </p:cNvPr>
          <p:cNvSpPr txBox="1">
            <a:spLocks/>
          </p:cNvSpPr>
          <p:nvPr/>
        </p:nvSpPr>
        <p:spPr>
          <a:xfrm>
            <a:off x="1484311" y="-235857"/>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Improvements Made: Resampling </a:t>
            </a:r>
          </a:p>
        </p:txBody>
      </p:sp>
      <p:sp>
        <p:nvSpPr>
          <p:cNvPr id="13" name="Content Placeholder 2">
            <a:extLst>
              <a:ext uri="{FF2B5EF4-FFF2-40B4-BE49-F238E27FC236}">
                <a16:creationId xmlns:a16="http://schemas.microsoft.com/office/drawing/2014/main" id="{F2F5FA79-C8A0-B6EC-6690-A1A4D32BEB82}"/>
              </a:ext>
            </a:extLst>
          </p:cNvPr>
          <p:cNvSpPr txBox="1">
            <a:spLocks/>
          </p:cNvSpPr>
          <p:nvPr/>
        </p:nvSpPr>
        <p:spPr>
          <a:xfrm>
            <a:off x="1368944" y="1442087"/>
            <a:ext cx="4895055" cy="3274292"/>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What's currently happening:</a:t>
            </a:r>
          </a:p>
          <a:p>
            <a:pPr lvl="1">
              <a:buClr>
                <a:srgbClr val="1287C3"/>
              </a:buClr>
              <a:buFont typeface="Courier New"/>
              <a:buChar char="o"/>
            </a:pPr>
            <a:r>
              <a:rPr lang="en-US" dirty="0"/>
              <a:t> </a:t>
            </a:r>
            <a:r>
              <a:rPr lang="en-US" err="1"/>
              <a:t>DataLoader</a:t>
            </a:r>
            <a:r>
              <a:rPr lang="en-US" dirty="0"/>
              <a:t> "Shuffles" all samples uniformly in dataset</a:t>
            </a:r>
          </a:p>
          <a:p>
            <a:pPr lvl="1">
              <a:buClr>
                <a:srgbClr val="1287C3"/>
              </a:buClr>
              <a:buFont typeface="Courier New"/>
              <a:buChar char="o"/>
            </a:pPr>
            <a:r>
              <a:rPr lang="en-US" dirty="0"/>
              <a:t>Each sample regardless of class has same P(x) of being chosen</a:t>
            </a:r>
          </a:p>
          <a:p>
            <a:pPr lvl="1">
              <a:buClr>
                <a:srgbClr val="1287C3"/>
              </a:buClr>
              <a:buFont typeface="Courier New"/>
              <a:buChar char="o"/>
            </a:pPr>
            <a:r>
              <a:rPr lang="en-US" dirty="0"/>
              <a:t>Head classes gets chosen more than tail classes</a:t>
            </a:r>
          </a:p>
          <a:p>
            <a:pPr>
              <a:buClr>
                <a:srgbClr val="1287C3"/>
              </a:buClr>
            </a:pPr>
            <a:r>
              <a:rPr lang="en-US" dirty="0"/>
              <a:t>Fix: Class-Balanced Sampling</a:t>
            </a:r>
          </a:p>
          <a:p>
            <a:pPr lvl="1">
              <a:buClr>
                <a:srgbClr val="1287C3"/>
              </a:buClr>
              <a:buFont typeface="Courier New"/>
              <a:buChar char="o"/>
            </a:pPr>
            <a:r>
              <a:rPr lang="en-US" dirty="0"/>
              <a:t>Sample Uniformly over classes</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a:buClr>
                <a:srgbClr val="1287C3"/>
              </a:buClr>
            </a:pPr>
            <a:endParaRPr lang="en-US" dirty="0"/>
          </a:p>
        </p:txBody>
      </p:sp>
      <p:pic>
        <p:nvPicPr>
          <p:cNvPr id="15" name="Picture 14" descr="A screen shot of a computer code&#10;&#10;AI-generated content may be incorrect.">
            <a:extLst>
              <a:ext uri="{FF2B5EF4-FFF2-40B4-BE49-F238E27FC236}">
                <a16:creationId xmlns:a16="http://schemas.microsoft.com/office/drawing/2014/main" id="{5BBE3082-38B3-6DA8-A499-1FB2F027D872}"/>
              </a:ext>
            </a:extLst>
          </p:cNvPr>
          <p:cNvPicPr>
            <a:picLocks noChangeAspect="1"/>
          </p:cNvPicPr>
          <p:nvPr/>
        </p:nvPicPr>
        <p:blipFill>
          <a:blip r:embed="rId2"/>
          <a:stretch>
            <a:fillRect/>
          </a:stretch>
        </p:blipFill>
        <p:spPr>
          <a:xfrm>
            <a:off x="4768272" y="4422765"/>
            <a:ext cx="7250546" cy="2030286"/>
          </a:xfrm>
          <a:prstGeom prst="rect">
            <a:avLst/>
          </a:prstGeom>
        </p:spPr>
      </p:pic>
      <p:sp>
        <p:nvSpPr>
          <p:cNvPr id="17" name="Content Placeholder 2">
            <a:extLst>
              <a:ext uri="{FF2B5EF4-FFF2-40B4-BE49-F238E27FC236}">
                <a16:creationId xmlns:a16="http://schemas.microsoft.com/office/drawing/2014/main" id="{7CAB4A6C-A503-5197-ACCB-4211944DE384}"/>
              </a:ext>
            </a:extLst>
          </p:cNvPr>
          <p:cNvSpPr txBox="1">
            <a:spLocks/>
          </p:cNvSpPr>
          <p:nvPr/>
        </p:nvSpPr>
        <p:spPr>
          <a:xfrm>
            <a:off x="6503208" y="1438623"/>
            <a:ext cx="4895055" cy="504074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r>
              <a:rPr lang="en-US" dirty="0"/>
              <a:t>How it works:</a:t>
            </a:r>
          </a:p>
          <a:p>
            <a:pPr lvl="1">
              <a:buClr>
                <a:srgbClr val="1287C3"/>
              </a:buClr>
              <a:buFont typeface="Courier New"/>
              <a:buChar char="o"/>
            </a:pPr>
            <a:r>
              <a:rPr lang="en-US" dirty="0"/>
              <a:t>Counts samples per class and calc weights to each class: </a:t>
            </a:r>
            <a:endParaRPr lang="en-US" dirty="0">
              <a:ea typeface="+mn-lt"/>
              <a:cs typeface="+mn-lt"/>
            </a:endParaRPr>
          </a:p>
          <a:p>
            <a:pPr lvl="1">
              <a:buClr>
                <a:srgbClr val="1287C3"/>
              </a:buClr>
              <a:buFont typeface="Courier New"/>
              <a:buChar char="o"/>
            </a:pPr>
            <a:r>
              <a:rPr lang="en-US" dirty="0"/>
              <a:t>Assigns weights to each individual image</a:t>
            </a:r>
          </a:p>
          <a:p>
            <a:pPr lvl="1">
              <a:buClr>
                <a:srgbClr val="1287C3"/>
              </a:buClr>
              <a:buFont typeface="Courier New"/>
              <a:buChar char="o"/>
            </a:pPr>
            <a:r>
              <a:rPr lang="en-US" dirty="0"/>
              <a:t>Sampler selects samples based on their proportional weights</a:t>
            </a:r>
          </a:p>
          <a:p>
            <a:pPr lvl="1">
              <a:buClr>
                <a:srgbClr val="1287C3"/>
              </a:buClr>
              <a:buFont typeface="Courier New"/>
              <a:buChar char="o"/>
            </a:pPr>
            <a:endParaRPr lang="en-US" dirty="0"/>
          </a:p>
          <a:p>
            <a:pPr lvl="1">
              <a:buClr>
                <a:srgbClr val="1287C3"/>
              </a:buClr>
              <a:buFont typeface="Courier New"/>
              <a:buChar char="o"/>
            </a:pPr>
            <a:endParaRPr lang="en-US" dirty="0"/>
          </a:p>
          <a:p>
            <a:pPr lvl="1">
              <a:buClr>
                <a:srgbClr val="1287C3"/>
              </a:buClr>
              <a:buFont typeface="Courier New"/>
              <a:buChar char="o"/>
            </a:pPr>
            <a:endParaRPr lang="en-US" dirty="0"/>
          </a:p>
          <a:p>
            <a:pPr>
              <a:buClr>
                <a:srgbClr val="1287C3"/>
              </a:buClr>
            </a:pPr>
            <a:endParaRPr lang="en-US" dirty="0"/>
          </a:p>
        </p:txBody>
      </p:sp>
      <p:sp>
        <p:nvSpPr>
          <p:cNvPr id="19" name="Content Placeholder 2">
            <a:extLst>
              <a:ext uri="{FF2B5EF4-FFF2-40B4-BE49-F238E27FC236}">
                <a16:creationId xmlns:a16="http://schemas.microsoft.com/office/drawing/2014/main" id="{4C6400EB-2F42-FB82-EFE6-ED9F138239FE}"/>
              </a:ext>
            </a:extLst>
          </p:cNvPr>
          <p:cNvSpPr txBox="1">
            <a:spLocks/>
          </p:cNvSpPr>
          <p:nvPr/>
        </p:nvSpPr>
        <p:spPr>
          <a:xfrm>
            <a:off x="880485" y="5033816"/>
            <a:ext cx="3890601" cy="497612"/>
          </a:xfrm>
          <a:prstGeom prst="rect">
            <a:avLst/>
          </a:prstGeom>
        </p:spPr>
        <p:txBody>
          <a:bodyPr vert="horz" lIns="91440" tIns="45720" rIns="91440" bIns="45720" rtlCol="0" anchor="t">
            <a:normAutofit fontScale="47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buNone/>
            </a:pPr>
            <a:r>
              <a:rPr lang="en-US" dirty="0"/>
              <a:t>Article: </a:t>
            </a:r>
            <a:r>
              <a:rPr lang="en-US" dirty="0">
                <a:ea typeface="+mn-lt"/>
                <a:cs typeface="+mn-lt"/>
              </a:rPr>
              <a:t>Y. Cui, M. Jia, T.-Y. Lin, Y. Song and S. Belongie, “Class-balanced loss based on effective number of samples,” </a:t>
            </a:r>
            <a:r>
              <a:rPr lang="en-US" dirty="0" err="1">
                <a:ea typeface="+mn-lt"/>
                <a:cs typeface="+mn-lt"/>
              </a:rPr>
              <a:t>arXiv</a:t>
            </a:r>
            <a:r>
              <a:rPr lang="en-US" dirty="0">
                <a:ea typeface="+mn-lt"/>
                <a:cs typeface="+mn-lt"/>
              </a:rPr>
              <a:t> preprint arXiv:1901.05555, Jan. 2019.</a:t>
            </a:r>
            <a:endParaRPr lang="en-US" dirty="0"/>
          </a:p>
          <a:p>
            <a:pPr>
              <a:buClr>
                <a:srgbClr val="1287C3"/>
              </a:buClr>
            </a:pPr>
            <a:endParaRPr lang="en-US" dirty="0"/>
          </a:p>
        </p:txBody>
      </p:sp>
    </p:spTree>
    <p:extLst>
      <p:ext uri="{BB962C8B-B14F-4D97-AF65-F5344CB8AC3E}">
        <p14:creationId xmlns:p14="http://schemas.microsoft.com/office/powerpoint/2010/main" val="2766747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664</TotalTime>
  <Words>1775</Words>
  <Application>Microsoft Office PowerPoint</Application>
  <PresentationFormat>Widescreen</PresentationFormat>
  <Paragraphs>253</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Cambria Math</vt:lpstr>
      <vt:lpstr>Corbel</vt:lpstr>
      <vt:lpstr>Courier New</vt:lpstr>
      <vt:lpstr>Parallax</vt:lpstr>
      <vt:lpstr>Midterm Project: Class Imbalance Problem</vt:lpstr>
      <vt:lpstr>Table of Contents:</vt:lpstr>
      <vt:lpstr>Introduction: The Class Imbalance Problem</vt:lpstr>
      <vt:lpstr>Introduction: The Dataset</vt:lpstr>
      <vt:lpstr>Baseline Model Description: EfficientNet-B0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Michael Schmidt</cp:lastModifiedBy>
  <cp:revision>475</cp:revision>
  <dcterms:created xsi:type="dcterms:W3CDTF">2025-10-21T19:18:00Z</dcterms:created>
  <dcterms:modified xsi:type="dcterms:W3CDTF">2025-11-09T18:51:07Z</dcterms:modified>
</cp:coreProperties>
</file>